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6.xml" ContentType="application/vnd.openxmlformats-officedocument.presentationml.notesSlide+xml"/>
  <Override PartName="/ppt/tags/tag3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1143" r:id="rId2"/>
    <p:sldId id="1255" r:id="rId3"/>
    <p:sldId id="1280" r:id="rId4"/>
    <p:sldId id="1282" r:id="rId5"/>
    <p:sldId id="1229" r:id="rId6"/>
    <p:sldId id="1214" r:id="rId7"/>
    <p:sldId id="282" r:id="rId8"/>
    <p:sldId id="1284" r:id="rId9"/>
    <p:sldId id="1283" r:id="rId10"/>
    <p:sldId id="1285" r:id="rId11"/>
    <p:sldId id="1276" r:id="rId12"/>
  </p:sldIdLst>
  <p:sldSz cx="12192000" cy="6858000"/>
  <p:notesSz cx="6858000" cy="9144000"/>
  <p:custDataLst>
    <p:tags r:id="rId14"/>
  </p:custDataLst>
  <p:defaultText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2027723-0C0A-4409-95E0-4955809812E7}">
          <p14:sldIdLst>
            <p14:sldId id="1143"/>
            <p14:sldId id="1255"/>
            <p14:sldId id="1280"/>
            <p14:sldId id="1282"/>
            <p14:sldId id="1229"/>
            <p14:sldId id="1214"/>
            <p14:sldId id="282"/>
            <p14:sldId id="1284"/>
            <p14:sldId id="1283"/>
            <p14:sldId id="1285"/>
            <p14:sldId id="1276"/>
          </p14:sldIdLst>
        </p14:section>
        <p14:section name="A new asset class" id="{77926104-D279-46A8-9D6D-79851D8ECE3C}">
          <p14:sldIdLst/>
        </p14:section>
        <p14:section name="Positioning and value proposition" id="{98EAF3CF-FE6D-4083-9747-6B3C639BE421}">
          <p14:sldIdLst/>
        </p14:section>
        <p14:section name="Enablers" id="{6DB258B0-EB49-4B08-A7E0-5B68380A51FC}">
          <p14:sldIdLst/>
        </p14:section>
        <p14:section name="Growth" id="{17153BE7-364B-4772-9179-7C12A84F7147}">
          <p14:sldIdLst/>
        </p14:section>
        <p14:section name="Annexes" id="{BD3016A6-2077-4B8B-9071-8BB26A0EB6CA}">
          <p14:sldIdLst/>
        </p14:section>
        <p14:section name="Custody protocol and process" id="{A782C904-D183-4954-9396-DFBD71DF1387}">
          <p14:sldIdLst/>
        </p14:section>
        <p14:section name="DGI" id="{112D8B62-CD5A-4909-8FFE-D299EB7F10B5}">
          <p14:sldIdLst/>
        </p14:section>
        <p14:section name="Benchmark" id="{1F8AC8B9-8F74-47EC-87CA-F2E0B0EFFA9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B600"/>
    <a:srgbClr val="6399A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18"/>
    <p:restoredTop sz="86054" autoAdjust="0"/>
  </p:normalViewPr>
  <p:slideViewPr>
    <p:cSldViewPr snapToGrid="0">
      <p:cViewPr varScale="1">
        <p:scale>
          <a:sx n="109" d="100"/>
          <a:sy n="109" d="100"/>
        </p:scale>
        <p:origin x="1328" y="192"/>
      </p:cViewPr>
      <p:guideLst/>
    </p:cSldViewPr>
  </p:slideViewPr>
  <p:notesTextViewPr>
    <p:cViewPr>
      <p:scale>
        <a:sx n="1" d="1"/>
        <a:sy n="1" d="1"/>
      </p:scale>
      <p:origin x="0" y="0"/>
    </p:cViewPr>
  </p:notesTextViewPr>
  <p:sorterViewPr>
    <p:cViewPr>
      <p:scale>
        <a:sx n="100" d="100"/>
        <a:sy n="100" d="100"/>
      </p:scale>
      <p:origin x="0" y="-19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gs" Target="tags/tag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3T16:45:59.046"/>
    </inkml:context>
    <inkml:brush xml:id="br0">
      <inkml:brushProperty name="width" value="0.05" units="cm"/>
      <inkml:brushProperty name="height" value="0.05" units="cm"/>
    </inkml:brush>
  </inkml:definitions>
  <inkml:trace contextRef="#ctx0" brushRef="#br0">0 0 32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3T16:45:59.047"/>
    </inkml:context>
    <inkml:brush xml:id="br0">
      <inkml:brushProperty name="width" value="0.05" units="cm"/>
      <inkml:brushProperty name="height" value="0.05" units="cm"/>
    </inkml:brush>
  </inkml:definitions>
  <inkml:trace contextRef="#ctx0" brushRef="#br0">33 0 32,'-33'0'0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3T16:45:59.048"/>
    </inkml:context>
    <inkml:brush xml:id="br0">
      <inkml:brushProperty name="width" value="0.05" units="cm"/>
      <inkml:brushProperty name="height" value="0.05" units="cm"/>
    </inkml:brush>
  </inkml:definitions>
  <inkml:trace contextRef="#ctx0" brushRef="#br0">0 1 32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DF6A25-A996-EC42-BF34-EC5AF5BF3662}" type="datetimeFigureOut">
              <a:rPr lang="en-IT" smtClean="0"/>
              <a:t>04/11/21</a:t>
            </a:fld>
            <a:endParaRPr lang="en-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1E07C7-CBAA-F04C-9AA2-E7E3B6A88FBC}" type="slidenum">
              <a:rPr lang="en-IT" smtClean="0"/>
              <a:t>‹#›</a:t>
            </a:fld>
            <a:endParaRPr lang="en-IT"/>
          </a:p>
        </p:txBody>
      </p:sp>
    </p:spTree>
    <p:extLst>
      <p:ext uri="{BB962C8B-B14F-4D97-AF65-F5344CB8AC3E}">
        <p14:creationId xmlns:p14="http://schemas.microsoft.com/office/powerpoint/2010/main" val="16669761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the last obstacle between you and a very deserved coffee break, so I promise I’ll be brief.</a:t>
            </a:r>
            <a:endParaRPr lang="en-IT" dirty="0"/>
          </a:p>
        </p:txBody>
      </p:sp>
      <p:sp>
        <p:nvSpPr>
          <p:cNvPr id="4" name="Slide Number Placeholder 3"/>
          <p:cNvSpPr>
            <a:spLocks noGrp="1"/>
          </p:cNvSpPr>
          <p:nvPr>
            <p:ph type="sldNum" sz="quarter" idx="5"/>
          </p:nvPr>
        </p:nvSpPr>
        <p:spPr/>
        <p:txBody>
          <a:bodyPr/>
          <a:lstStyle/>
          <a:p>
            <a:fld id="{5A1E07C7-CBAA-F04C-9AA2-E7E3B6A88FBC}" type="slidenum">
              <a:rPr lang="en-IT" smtClean="0"/>
              <a:t>1</a:t>
            </a:fld>
            <a:endParaRPr lang="en-IT"/>
          </a:p>
        </p:txBody>
      </p:sp>
    </p:spTree>
    <p:extLst>
      <p:ext uri="{BB962C8B-B14F-4D97-AF65-F5344CB8AC3E}">
        <p14:creationId xmlns:p14="http://schemas.microsoft.com/office/powerpoint/2010/main" val="223229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all witnessed bitcoin and digital assets shift from a derision, skepticism and dark web narrative…</a:t>
            </a:r>
          </a:p>
        </p:txBody>
      </p:sp>
      <p:sp>
        <p:nvSpPr>
          <p:cNvPr id="4" name="Slide Number Placeholder 3"/>
          <p:cNvSpPr>
            <a:spLocks noGrp="1"/>
          </p:cNvSpPr>
          <p:nvPr>
            <p:ph type="sldNum" sz="quarter" idx="5"/>
          </p:nvPr>
        </p:nvSpPr>
        <p:spPr/>
        <p:txBody>
          <a:bodyPr/>
          <a:lstStyle/>
          <a:p>
            <a:fld id="{5A1E07C7-CBAA-F04C-9AA2-E7E3B6A88FBC}" type="slidenum">
              <a:rPr lang="en-IT" smtClean="0"/>
              <a:t>2</a:t>
            </a:fld>
            <a:endParaRPr lang="en-IT"/>
          </a:p>
        </p:txBody>
      </p:sp>
    </p:spTree>
    <p:extLst>
      <p:ext uri="{BB962C8B-B14F-4D97-AF65-F5344CB8AC3E}">
        <p14:creationId xmlns:p14="http://schemas.microsoft.com/office/powerpoint/2010/main" val="786412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 investable asset</a:t>
            </a:r>
          </a:p>
        </p:txBody>
      </p:sp>
      <p:sp>
        <p:nvSpPr>
          <p:cNvPr id="4" name="Slide Number Placeholder 3"/>
          <p:cNvSpPr>
            <a:spLocks noGrp="1"/>
          </p:cNvSpPr>
          <p:nvPr>
            <p:ph type="sldNum" sz="quarter" idx="5"/>
          </p:nvPr>
        </p:nvSpPr>
        <p:spPr/>
        <p:txBody>
          <a:bodyPr/>
          <a:lstStyle/>
          <a:p>
            <a:fld id="{5A1E07C7-CBAA-F04C-9AA2-E7E3B6A88FBC}" type="slidenum">
              <a:rPr lang="en-IT" smtClean="0"/>
              <a:t>3</a:t>
            </a:fld>
            <a:endParaRPr lang="en-IT"/>
          </a:p>
        </p:txBody>
      </p:sp>
    </p:spTree>
    <p:extLst>
      <p:ext uri="{BB962C8B-B14F-4D97-AF65-F5344CB8AC3E}">
        <p14:creationId xmlns:p14="http://schemas.microsoft.com/office/powerpoint/2010/main" val="1527911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is sought after by HNWI and institutions. What we are witnessing right now is the rise of a brand new financial services business, which was unthinkable just a few year ago</a:t>
            </a:r>
          </a:p>
        </p:txBody>
      </p:sp>
      <p:sp>
        <p:nvSpPr>
          <p:cNvPr id="4" name="Slide Number Placeholder 3"/>
          <p:cNvSpPr>
            <a:spLocks noGrp="1"/>
          </p:cNvSpPr>
          <p:nvPr>
            <p:ph type="sldNum" sz="quarter" idx="5"/>
          </p:nvPr>
        </p:nvSpPr>
        <p:spPr/>
        <p:txBody>
          <a:bodyPr/>
          <a:lstStyle/>
          <a:p>
            <a:fld id="{5A1E07C7-CBAA-F04C-9AA2-E7E3B6A88FBC}" type="slidenum">
              <a:rPr lang="en-IT" smtClean="0"/>
              <a:t>4</a:t>
            </a:fld>
            <a:endParaRPr lang="en-IT"/>
          </a:p>
        </p:txBody>
      </p:sp>
    </p:spTree>
    <p:extLst>
      <p:ext uri="{BB962C8B-B14F-4D97-AF65-F5344CB8AC3E}">
        <p14:creationId xmlns:p14="http://schemas.microsoft.com/office/powerpoint/2010/main" val="987139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especially for HNWI and </a:t>
            </a:r>
            <a:r>
              <a:rPr lang="en-US" dirty="0" err="1"/>
              <a:t>Institutinals</a:t>
            </a:r>
            <a:r>
              <a:rPr lang="en-US" dirty="0"/>
              <a:t>, there are still significant challenges to a wider adoption – or investment in this case</a:t>
            </a:r>
          </a:p>
        </p:txBody>
      </p:sp>
      <p:sp>
        <p:nvSpPr>
          <p:cNvPr id="4" name="Slide Number Placeholder 3"/>
          <p:cNvSpPr>
            <a:spLocks noGrp="1"/>
          </p:cNvSpPr>
          <p:nvPr>
            <p:ph type="sldNum" sz="quarter" idx="5"/>
          </p:nvPr>
        </p:nvSpPr>
        <p:spPr/>
        <p:txBody>
          <a:bodyPr/>
          <a:lstStyle/>
          <a:p>
            <a:fld id="{5A1E07C7-CBAA-F04C-9AA2-E7E3B6A88FBC}" type="slidenum">
              <a:rPr lang="en-IT" smtClean="0"/>
              <a:t>5</a:t>
            </a:fld>
            <a:endParaRPr lang="en-IT"/>
          </a:p>
        </p:txBody>
      </p:sp>
    </p:spTree>
    <p:extLst>
      <p:ext uri="{BB962C8B-B14F-4D97-AF65-F5344CB8AC3E}">
        <p14:creationId xmlns:p14="http://schemas.microsoft.com/office/powerpoint/2010/main" val="2127336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why we founded </a:t>
            </a:r>
            <a:r>
              <a:rPr lang="en-US" dirty="0" err="1"/>
              <a:t>CheckSig</a:t>
            </a:r>
            <a:r>
              <a:rPr lang="en-US" dirty="0"/>
              <a:t>, A “bank-like” bitcoin solution for Affluent Individuals and Institutions.</a:t>
            </a:r>
          </a:p>
          <a:p>
            <a:r>
              <a:rPr lang="en-US" dirty="0" err="1"/>
              <a:t>CheckSig</a:t>
            </a:r>
            <a:r>
              <a:rPr lang="en-US" dirty="0"/>
              <a:t> is in many ways unique: it’s the only Italian </a:t>
            </a:r>
            <a:r>
              <a:rPr lang="en-US" dirty="0" err="1"/>
              <a:t>crytpo</a:t>
            </a:r>
            <a:r>
              <a:rPr lang="en-US" dirty="0"/>
              <a:t> company with insured funds and SOC attestations.</a:t>
            </a:r>
          </a:p>
          <a:p>
            <a:r>
              <a:rPr lang="en-US" dirty="0"/>
              <a:t>It provides 1:1 assistance and very flexible account solutions.</a:t>
            </a:r>
          </a:p>
          <a:p>
            <a:r>
              <a:rPr lang="en-US" dirty="0"/>
              <a:t>But at the heart of it all, </a:t>
            </a:r>
            <a:r>
              <a:rPr lang="en-US" dirty="0" err="1"/>
              <a:t>CheckSig’s</a:t>
            </a:r>
            <a:r>
              <a:rPr lang="en-US" dirty="0"/>
              <a:t> foundation is the world’s most secure custody protocol.</a:t>
            </a:r>
          </a:p>
        </p:txBody>
      </p:sp>
      <p:sp>
        <p:nvSpPr>
          <p:cNvPr id="4" name="Slide Number Placeholder 3"/>
          <p:cNvSpPr>
            <a:spLocks noGrp="1"/>
          </p:cNvSpPr>
          <p:nvPr>
            <p:ph type="sldNum" sz="quarter" idx="5"/>
          </p:nvPr>
        </p:nvSpPr>
        <p:spPr/>
        <p:txBody>
          <a:bodyPr/>
          <a:lstStyle/>
          <a:p>
            <a:fld id="{5A1E07C7-CBAA-F04C-9AA2-E7E3B6A88FBC}" type="slidenum">
              <a:rPr lang="en-IT" smtClean="0"/>
              <a:t>6</a:t>
            </a:fld>
            <a:endParaRPr lang="en-IT"/>
          </a:p>
        </p:txBody>
      </p:sp>
    </p:spTree>
    <p:extLst>
      <p:ext uri="{BB962C8B-B14F-4D97-AF65-F5344CB8AC3E}">
        <p14:creationId xmlns:p14="http://schemas.microsoft.com/office/powerpoint/2010/main" val="1670973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of the way it is designed, </a:t>
            </a:r>
            <a:r>
              <a:rPr lang="en-US" dirty="0" err="1"/>
              <a:t>CheckSig’s</a:t>
            </a:r>
            <a:r>
              <a:rPr lang="en-US" dirty="0"/>
              <a:t> protocol allows for full </a:t>
            </a:r>
            <a:r>
              <a:rPr lang="en-US" dirty="0" err="1"/>
              <a:t>onchain</a:t>
            </a:r>
            <a:r>
              <a:rPr lang="en-US" dirty="0"/>
              <a:t> auditability and tis –crucially- allows for a public Proof of Reserve</a:t>
            </a:r>
          </a:p>
        </p:txBody>
      </p:sp>
      <p:sp>
        <p:nvSpPr>
          <p:cNvPr id="4" name="Slide Number Placeholder 3"/>
          <p:cNvSpPr>
            <a:spLocks noGrp="1"/>
          </p:cNvSpPr>
          <p:nvPr>
            <p:ph type="sldNum" sz="quarter" idx="5"/>
          </p:nvPr>
        </p:nvSpPr>
        <p:spPr/>
        <p:txBody>
          <a:bodyPr/>
          <a:lstStyle/>
          <a:p>
            <a:fld id="{5A1E07C7-CBAA-F04C-9AA2-E7E3B6A88FBC}" type="slidenum">
              <a:rPr lang="en-IT" smtClean="0"/>
              <a:t>7</a:t>
            </a:fld>
            <a:endParaRPr lang="en-IT"/>
          </a:p>
        </p:txBody>
      </p:sp>
    </p:spTree>
    <p:extLst>
      <p:ext uri="{BB962C8B-B14F-4D97-AF65-F5344CB8AC3E}">
        <p14:creationId xmlns:p14="http://schemas.microsoft.com/office/powerpoint/2010/main" val="2721789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1E07C7-CBAA-F04C-9AA2-E7E3B6A88FBC}" type="slidenum">
              <a:rPr lang="en-IT" smtClean="0"/>
              <a:t>9</a:t>
            </a:fld>
            <a:endParaRPr lang="en-IT"/>
          </a:p>
        </p:txBody>
      </p:sp>
    </p:spTree>
    <p:extLst>
      <p:ext uri="{BB962C8B-B14F-4D97-AF65-F5344CB8AC3E}">
        <p14:creationId xmlns:p14="http://schemas.microsoft.com/office/powerpoint/2010/main" val="273833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an awesome solution is not enough. We want this solution to become a new standard for transparent bitcoin custody, and push the boundaries for innovation and investor protection.</a:t>
            </a:r>
          </a:p>
          <a:p>
            <a:r>
              <a:rPr lang="en-US" dirty="0"/>
              <a:t>We hope this </a:t>
            </a:r>
          </a:p>
        </p:txBody>
      </p:sp>
      <p:sp>
        <p:nvSpPr>
          <p:cNvPr id="4" name="Slide Number Placeholder 3"/>
          <p:cNvSpPr>
            <a:spLocks noGrp="1"/>
          </p:cNvSpPr>
          <p:nvPr>
            <p:ph type="sldNum" sz="quarter" idx="5"/>
          </p:nvPr>
        </p:nvSpPr>
        <p:spPr/>
        <p:txBody>
          <a:bodyPr/>
          <a:lstStyle/>
          <a:p>
            <a:fld id="{5A1E07C7-CBAA-F04C-9AA2-E7E3B6A88FBC}" type="slidenum">
              <a:rPr lang="en-IT" smtClean="0"/>
              <a:t>10</a:t>
            </a:fld>
            <a:endParaRPr lang="en-IT"/>
          </a:p>
        </p:txBody>
      </p:sp>
    </p:spTree>
    <p:extLst>
      <p:ext uri="{BB962C8B-B14F-4D97-AF65-F5344CB8AC3E}">
        <p14:creationId xmlns:p14="http://schemas.microsoft.com/office/powerpoint/2010/main" val="10003138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C4760-7C2A-A146-B525-BD15BD1C34E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39E8C576-C1B6-404D-912C-D9523BCC655A}"/>
              </a:ext>
            </a:extLst>
          </p:cNvPr>
          <p:cNvSpPr>
            <a:spLocks noGrp="1"/>
          </p:cNvSpPr>
          <p:nvPr>
            <p:ph type="subTitle" idx="1"/>
          </p:nvPr>
        </p:nvSpPr>
        <p:spPr>
          <a:xfrm>
            <a:off x="1524000" y="3602038"/>
            <a:ext cx="9144000" cy="1655762"/>
          </a:xfrm>
        </p:spPr>
        <p:txBody>
          <a:bodyPr/>
          <a:lstStyle>
            <a:lvl1pPr marL="0" indent="0" algn="ctr">
              <a:buNone/>
              <a:defRPr sz="2400"/>
            </a:lvl1pPr>
            <a:lvl2pPr marL="457211" indent="0" algn="ctr">
              <a:buNone/>
              <a:defRPr sz="2000"/>
            </a:lvl2pPr>
            <a:lvl3pPr marL="914423" indent="0" algn="ctr">
              <a:buNone/>
              <a:defRPr sz="1801"/>
            </a:lvl3pPr>
            <a:lvl4pPr marL="1371634" indent="0" algn="ctr">
              <a:buNone/>
              <a:defRPr sz="1600"/>
            </a:lvl4pPr>
            <a:lvl5pPr marL="1828846" indent="0" algn="ctr">
              <a:buNone/>
              <a:defRPr sz="1600"/>
            </a:lvl5pPr>
            <a:lvl6pPr marL="2286057" indent="0" algn="ctr">
              <a:buNone/>
              <a:defRPr sz="1600"/>
            </a:lvl6pPr>
            <a:lvl7pPr marL="2743269" indent="0" algn="ctr">
              <a:buNone/>
              <a:defRPr sz="1600"/>
            </a:lvl7pPr>
            <a:lvl8pPr marL="3200480" indent="0" algn="ctr">
              <a:buNone/>
              <a:defRPr sz="1600"/>
            </a:lvl8pPr>
            <a:lvl9pPr marL="3657691"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B004CC3-A09A-C04E-B353-BE0DD2572D39}"/>
              </a:ext>
            </a:extLst>
          </p:cNvPr>
          <p:cNvSpPr>
            <a:spLocks noGrp="1"/>
          </p:cNvSpPr>
          <p:nvPr>
            <p:ph type="dt" sz="half" idx="10"/>
          </p:nvPr>
        </p:nvSpPr>
        <p:spPr>
          <a:xfrm>
            <a:off x="838201" y="6500067"/>
            <a:ext cx="2743200" cy="365125"/>
          </a:xfrm>
        </p:spPr>
        <p:txBody>
          <a:bodyPr/>
          <a:lstStyle>
            <a:lvl1pPr>
              <a:defRPr b="0" i="0">
                <a:solidFill>
                  <a:schemeClr val="bg1"/>
                </a:solidFill>
                <a:latin typeface="Route 159" pitchFamily="2" charset="77"/>
              </a:defRPr>
            </a:lvl1pPr>
          </a:lstStyle>
          <a:p>
            <a:fld id="{A1C2F34B-1FB1-E34A-81B1-E1705A3C8BEE}" type="datetime1">
              <a:rPr lang="it-IT" smtClean="0"/>
              <a:t>04/11/21</a:t>
            </a:fld>
            <a:endParaRPr lang="en-US"/>
          </a:p>
        </p:txBody>
      </p:sp>
      <p:sp>
        <p:nvSpPr>
          <p:cNvPr id="5" name="Footer Placeholder 4">
            <a:extLst>
              <a:ext uri="{FF2B5EF4-FFF2-40B4-BE49-F238E27FC236}">
                <a16:creationId xmlns:a16="http://schemas.microsoft.com/office/drawing/2014/main" id="{051B2EE6-763B-4C4E-836B-1C2C7D80E35A}"/>
              </a:ext>
            </a:extLst>
          </p:cNvPr>
          <p:cNvSpPr>
            <a:spLocks noGrp="1"/>
          </p:cNvSpPr>
          <p:nvPr>
            <p:ph type="ftr" sz="quarter" idx="11"/>
          </p:nvPr>
        </p:nvSpPr>
        <p:spPr>
          <a:xfrm>
            <a:off x="4038601" y="6500067"/>
            <a:ext cx="4114800" cy="365125"/>
          </a:xfrm>
        </p:spPr>
        <p:txBody>
          <a:bodyPr/>
          <a:lstStyle>
            <a:lvl1pPr>
              <a:defRPr b="0" i="0">
                <a:solidFill>
                  <a:schemeClr val="bg1"/>
                </a:solidFill>
                <a:latin typeface="Route 159" pitchFamily="2" charset="77"/>
              </a:defRPr>
            </a:lvl1pPr>
          </a:lstStyle>
          <a:p>
            <a:r>
              <a:rPr lang="en-US"/>
              <a:t>Confidential</a:t>
            </a:r>
          </a:p>
        </p:txBody>
      </p:sp>
      <p:sp>
        <p:nvSpPr>
          <p:cNvPr id="6" name="Slide Number Placeholder 5">
            <a:extLst>
              <a:ext uri="{FF2B5EF4-FFF2-40B4-BE49-F238E27FC236}">
                <a16:creationId xmlns:a16="http://schemas.microsoft.com/office/drawing/2014/main" id="{11BAC4CB-6B1C-104B-B055-859EAE86D18F}"/>
              </a:ext>
            </a:extLst>
          </p:cNvPr>
          <p:cNvSpPr>
            <a:spLocks noGrp="1"/>
          </p:cNvSpPr>
          <p:nvPr>
            <p:ph type="sldNum" sz="quarter" idx="12"/>
          </p:nvPr>
        </p:nvSpPr>
        <p:spPr>
          <a:xfrm>
            <a:off x="8610601" y="6500067"/>
            <a:ext cx="2743200" cy="365125"/>
          </a:xfrm>
        </p:spPr>
        <p:txBody>
          <a:bodyPr/>
          <a:lstStyle>
            <a:lvl1pPr>
              <a:defRPr b="0" i="0">
                <a:solidFill>
                  <a:schemeClr val="bg1"/>
                </a:solidFill>
                <a:latin typeface="Route 159" pitchFamily="2" charset="77"/>
              </a:defRPr>
            </a:lvl1pPr>
          </a:lstStyle>
          <a:p>
            <a:fld id="{EBCB7C23-8A6E-0A44-A85D-05033C6D44F7}" type="slidenum">
              <a:rPr lang="en-US" smtClean="0"/>
              <a:pPr/>
              <a:t>‹#›</a:t>
            </a:fld>
            <a:r>
              <a:rPr lang="en-US"/>
              <a:t>/20</a:t>
            </a:r>
          </a:p>
        </p:txBody>
      </p:sp>
    </p:spTree>
    <p:extLst>
      <p:ext uri="{BB962C8B-B14F-4D97-AF65-F5344CB8AC3E}">
        <p14:creationId xmlns:p14="http://schemas.microsoft.com/office/powerpoint/2010/main" val="1401047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8AD25-4A9B-F44F-8A90-8E1195C9A1DA}"/>
              </a:ext>
            </a:extLst>
          </p:cNvPr>
          <p:cNvSpPr>
            <a:spLocks noGrp="1"/>
          </p:cNvSpPr>
          <p:nvPr>
            <p:ph type="title"/>
          </p:nvPr>
        </p:nvSpPr>
        <p:spPr>
          <a:xfrm>
            <a:off x="839789" y="457200"/>
            <a:ext cx="3932238"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6EB482B-9BDF-FB44-AC68-7805A88D9CCE}"/>
              </a:ext>
            </a:extLst>
          </p:cNvPr>
          <p:cNvSpPr>
            <a:spLocks noGrp="1"/>
          </p:cNvSpPr>
          <p:nvPr>
            <p:ph type="pic" idx="1"/>
          </p:nvPr>
        </p:nvSpPr>
        <p:spPr>
          <a:xfrm>
            <a:off x="5183188" y="987427"/>
            <a:ext cx="6172201" cy="4873625"/>
          </a:xfrm>
        </p:spPr>
        <p:txBody>
          <a:bodyPr/>
          <a:lstStyle>
            <a:lvl1pPr marL="0" indent="0">
              <a:buNone/>
              <a:defRPr sz="3200"/>
            </a:lvl1pPr>
            <a:lvl2pPr marL="457211" indent="0">
              <a:buNone/>
              <a:defRPr sz="2800"/>
            </a:lvl2pPr>
            <a:lvl3pPr marL="914423" indent="0">
              <a:buNone/>
              <a:defRPr sz="2400"/>
            </a:lvl3pPr>
            <a:lvl4pPr marL="1371634" indent="0">
              <a:buNone/>
              <a:defRPr sz="2000"/>
            </a:lvl4pPr>
            <a:lvl5pPr marL="1828846" indent="0">
              <a:buNone/>
              <a:defRPr sz="2000"/>
            </a:lvl5pPr>
            <a:lvl6pPr marL="2286057" indent="0">
              <a:buNone/>
              <a:defRPr sz="2000"/>
            </a:lvl6pPr>
            <a:lvl7pPr marL="2743269" indent="0">
              <a:buNone/>
              <a:defRPr sz="2000"/>
            </a:lvl7pPr>
            <a:lvl8pPr marL="3200480" indent="0">
              <a:buNone/>
              <a:defRPr sz="2000"/>
            </a:lvl8pPr>
            <a:lvl9pPr marL="3657691" indent="0">
              <a:buNone/>
              <a:defRPr sz="2000"/>
            </a:lvl9pPr>
          </a:lstStyle>
          <a:p>
            <a:endParaRPr lang="en-US"/>
          </a:p>
        </p:txBody>
      </p:sp>
      <p:sp>
        <p:nvSpPr>
          <p:cNvPr id="4" name="Text Placeholder 3">
            <a:extLst>
              <a:ext uri="{FF2B5EF4-FFF2-40B4-BE49-F238E27FC236}">
                <a16:creationId xmlns:a16="http://schemas.microsoft.com/office/drawing/2014/main" id="{2B91F62F-75CE-534D-918B-F66AD371B8AB}"/>
              </a:ext>
            </a:extLst>
          </p:cNvPr>
          <p:cNvSpPr>
            <a:spLocks noGrp="1"/>
          </p:cNvSpPr>
          <p:nvPr>
            <p:ph type="body" sz="half" idx="2"/>
          </p:nvPr>
        </p:nvSpPr>
        <p:spPr>
          <a:xfrm>
            <a:off x="839789" y="2057400"/>
            <a:ext cx="3932238" cy="3811588"/>
          </a:xfrm>
        </p:spPr>
        <p:txBody>
          <a:bodyPr/>
          <a:lstStyle>
            <a:lvl1pPr marL="0" indent="0">
              <a:buNone/>
              <a:defRPr sz="1600"/>
            </a:lvl1pPr>
            <a:lvl2pPr marL="457211" indent="0">
              <a:buNone/>
              <a:defRPr sz="1401"/>
            </a:lvl2pPr>
            <a:lvl3pPr marL="914423" indent="0">
              <a:buNone/>
              <a:defRPr sz="1200"/>
            </a:lvl3pPr>
            <a:lvl4pPr marL="1371634" indent="0">
              <a:buNone/>
              <a:defRPr sz="1001"/>
            </a:lvl4pPr>
            <a:lvl5pPr marL="1828846" indent="0">
              <a:buNone/>
              <a:defRPr sz="1001"/>
            </a:lvl5pPr>
            <a:lvl6pPr marL="2286057" indent="0">
              <a:buNone/>
              <a:defRPr sz="1001"/>
            </a:lvl6pPr>
            <a:lvl7pPr marL="2743269" indent="0">
              <a:buNone/>
              <a:defRPr sz="1001"/>
            </a:lvl7pPr>
            <a:lvl8pPr marL="3200480" indent="0">
              <a:buNone/>
              <a:defRPr sz="1001"/>
            </a:lvl8pPr>
            <a:lvl9pPr marL="3657691" indent="0">
              <a:buNone/>
              <a:defRPr sz="1001"/>
            </a:lvl9pPr>
          </a:lstStyle>
          <a:p>
            <a:pPr lvl="0"/>
            <a:r>
              <a:rPr lang="en-GB"/>
              <a:t>Click to edit Master text styles</a:t>
            </a:r>
          </a:p>
        </p:txBody>
      </p:sp>
      <p:sp>
        <p:nvSpPr>
          <p:cNvPr id="5" name="Date Placeholder 4">
            <a:extLst>
              <a:ext uri="{FF2B5EF4-FFF2-40B4-BE49-F238E27FC236}">
                <a16:creationId xmlns:a16="http://schemas.microsoft.com/office/drawing/2014/main" id="{9D81AB1D-167E-E249-B0D8-B85A67ABE182}"/>
              </a:ext>
            </a:extLst>
          </p:cNvPr>
          <p:cNvSpPr>
            <a:spLocks noGrp="1"/>
          </p:cNvSpPr>
          <p:nvPr>
            <p:ph type="dt" sz="half" idx="10"/>
          </p:nvPr>
        </p:nvSpPr>
        <p:spPr/>
        <p:txBody>
          <a:bodyPr/>
          <a:lstStyle/>
          <a:p>
            <a:fld id="{C6E7E79A-99AE-D04B-9361-D757E14BED43}" type="datetime1">
              <a:rPr lang="it-IT" smtClean="0"/>
              <a:t>04/11/21</a:t>
            </a:fld>
            <a:endParaRPr lang="en-US"/>
          </a:p>
        </p:txBody>
      </p:sp>
      <p:sp>
        <p:nvSpPr>
          <p:cNvPr id="6" name="Footer Placeholder 5">
            <a:extLst>
              <a:ext uri="{FF2B5EF4-FFF2-40B4-BE49-F238E27FC236}">
                <a16:creationId xmlns:a16="http://schemas.microsoft.com/office/drawing/2014/main" id="{EC66760C-3DB3-7940-86E3-D617B9DCC64A}"/>
              </a:ext>
            </a:extLst>
          </p:cNvPr>
          <p:cNvSpPr>
            <a:spLocks noGrp="1"/>
          </p:cNvSpPr>
          <p:nvPr>
            <p:ph type="ftr" sz="quarter" idx="11"/>
          </p:nvPr>
        </p:nvSpPr>
        <p:spPr/>
        <p:txBody>
          <a:bodyPr/>
          <a:lstStyle/>
          <a:p>
            <a:r>
              <a:rPr lang="en-US"/>
              <a:t>Confidential</a:t>
            </a:r>
          </a:p>
        </p:txBody>
      </p:sp>
      <p:sp>
        <p:nvSpPr>
          <p:cNvPr id="7" name="Slide Number Placeholder 6">
            <a:extLst>
              <a:ext uri="{FF2B5EF4-FFF2-40B4-BE49-F238E27FC236}">
                <a16:creationId xmlns:a16="http://schemas.microsoft.com/office/drawing/2014/main" id="{6457E0F6-231F-204B-89B5-BC0E5C571028}"/>
              </a:ext>
            </a:extLst>
          </p:cNvPr>
          <p:cNvSpPr>
            <a:spLocks noGrp="1"/>
          </p:cNvSpPr>
          <p:nvPr>
            <p:ph type="sldNum" sz="quarter" idx="12"/>
          </p:nvPr>
        </p:nvSpPr>
        <p:spPr/>
        <p:txBody>
          <a:bodyPr/>
          <a:lstStyle/>
          <a:p>
            <a:fld id="{EBCB7C23-8A6E-0A44-A85D-05033C6D44F7}" type="slidenum">
              <a:rPr lang="en-US" smtClean="0"/>
              <a:t>‹#›</a:t>
            </a:fld>
            <a:endParaRPr lang="en-US"/>
          </a:p>
        </p:txBody>
      </p:sp>
      <p:cxnSp>
        <p:nvCxnSpPr>
          <p:cNvPr id="8" name="Straight Connector 7">
            <a:extLst>
              <a:ext uri="{FF2B5EF4-FFF2-40B4-BE49-F238E27FC236}">
                <a16:creationId xmlns:a16="http://schemas.microsoft.com/office/drawing/2014/main" id="{D504907A-7326-3F4B-801A-4505469F3733}"/>
              </a:ext>
            </a:extLst>
          </p:cNvPr>
          <p:cNvCxnSpPr/>
          <p:nvPr userDrawn="1"/>
        </p:nvCxnSpPr>
        <p:spPr>
          <a:xfrm>
            <a:off x="838201" y="2053154"/>
            <a:ext cx="3960000" cy="0"/>
          </a:xfrm>
          <a:prstGeom prst="line">
            <a:avLst/>
          </a:prstGeom>
          <a:ln w="28575">
            <a:solidFill>
              <a:srgbClr val="FFB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1597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647FB-C767-844D-881E-31C94CCB50A1}"/>
              </a:ext>
            </a:extLst>
          </p:cNvPr>
          <p:cNvSpPr>
            <a:spLocks noGrp="1"/>
          </p:cNvSpPr>
          <p:nvPr>
            <p:ph type="title" hasCustomPrompt="1"/>
          </p:nvPr>
        </p:nvSpPr>
        <p:spPr/>
        <p:txBody>
          <a:bodyPr/>
          <a:lstStyle/>
          <a:p>
            <a:r>
              <a:rPr lang="en-GB"/>
              <a:t>/ Click to edit Master title style /</a:t>
            </a:r>
            <a:endParaRPr lang="en-US"/>
          </a:p>
        </p:txBody>
      </p:sp>
      <p:sp>
        <p:nvSpPr>
          <p:cNvPr id="3" name="Content Placeholder 2">
            <a:extLst>
              <a:ext uri="{FF2B5EF4-FFF2-40B4-BE49-F238E27FC236}">
                <a16:creationId xmlns:a16="http://schemas.microsoft.com/office/drawing/2014/main" id="{59D36128-D470-C24B-BED2-B55DDFA85F07}"/>
              </a:ext>
            </a:extLst>
          </p:cNvPr>
          <p:cNvSpPr>
            <a:spLocks noGrp="1"/>
          </p:cNvSpPr>
          <p:nvPr>
            <p:ph idx="1"/>
          </p:nvPr>
        </p:nvSpPr>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Date Placeholder 3">
            <a:extLst>
              <a:ext uri="{FF2B5EF4-FFF2-40B4-BE49-F238E27FC236}">
                <a16:creationId xmlns:a16="http://schemas.microsoft.com/office/drawing/2014/main" id="{49B3BB65-42AF-FA4A-A481-2E0ECBCAB729}"/>
              </a:ext>
            </a:extLst>
          </p:cNvPr>
          <p:cNvSpPr>
            <a:spLocks noGrp="1"/>
          </p:cNvSpPr>
          <p:nvPr>
            <p:ph type="dt" sz="half" idx="10"/>
          </p:nvPr>
        </p:nvSpPr>
        <p:spPr/>
        <p:txBody>
          <a:bodyPr/>
          <a:lstStyle/>
          <a:p>
            <a:fld id="{69B05CB4-5709-5841-BF54-92D717B6B687}" type="datetime1">
              <a:rPr lang="it-IT" smtClean="0"/>
              <a:t>04/11/21</a:t>
            </a:fld>
            <a:endParaRPr lang="en-US"/>
          </a:p>
        </p:txBody>
      </p:sp>
      <p:sp>
        <p:nvSpPr>
          <p:cNvPr id="5" name="Footer Placeholder 4">
            <a:extLst>
              <a:ext uri="{FF2B5EF4-FFF2-40B4-BE49-F238E27FC236}">
                <a16:creationId xmlns:a16="http://schemas.microsoft.com/office/drawing/2014/main" id="{A869031A-397E-7D42-AC2A-95E457CE940B}"/>
              </a:ext>
            </a:extLst>
          </p:cNvPr>
          <p:cNvSpPr>
            <a:spLocks noGrp="1"/>
          </p:cNvSpPr>
          <p:nvPr>
            <p:ph type="ftr" sz="quarter" idx="11"/>
          </p:nvPr>
        </p:nvSpPr>
        <p:spPr/>
        <p:txBody>
          <a:bodyPr/>
          <a:lstStyle>
            <a:lvl1pPr>
              <a:defRPr>
                <a:solidFill>
                  <a:schemeClr val="bg1"/>
                </a:solidFill>
              </a:defRPr>
            </a:lvl1pPr>
          </a:lstStyle>
          <a:p>
            <a:r>
              <a:rPr lang="en-US"/>
              <a:t>Confidential</a:t>
            </a:r>
          </a:p>
        </p:txBody>
      </p:sp>
      <p:pic>
        <p:nvPicPr>
          <p:cNvPr id="7" name="Picture 6" descr="Logo&#10;&#10;Description automatically generated">
            <a:extLst>
              <a:ext uri="{FF2B5EF4-FFF2-40B4-BE49-F238E27FC236}">
                <a16:creationId xmlns:a16="http://schemas.microsoft.com/office/drawing/2014/main" id="{9471AD6C-365C-E54E-A0ED-96920FDC0485}"/>
              </a:ext>
            </a:extLst>
          </p:cNvPr>
          <p:cNvPicPr>
            <a:picLocks noChangeAspect="1"/>
          </p:cNvPicPr>
          <p:nvPr userDrawn="1"/>
        </p:nvPicPr>
        <p:blipFill>
          <a:blip r:embed="rId2"/>
          <a:stretch>
            <a:fillRect/>
          </a:stretch>
        </p:blipFill>
        <p:spPr>
          <a:xfrm>
            <a:off x="10688635" y="321583"/>
            <a:ext cx="1122363" cy="1122363"/>
          </a:xfrm>
          <a:prstGeom prst="rect">
            <a:avLst/>
          </a:prstGeom>
        </p:spPr>
      </p:pic>
      <p:sp>
        <p:nvSpPr>
          <p:cNvPr id="14" name="TextBox 13">
            <a:extLst>
              <a:ext uri="{FF2B5EF4-FFF2-40B4-BE49-F238E27FC236}">
                <a16:creationId xmlns:a16="http://schemas.microsoft.com/office/drawing/2014/main" id="{2C6BB691-0F53-C04D-8FD9-42E1729847AF}"/>
              </a:ext>
            </a:extLst>
          </p:cNvPr>
          <p:cNvSpPr txBox="1"/>
          <p:nvPr userDrawn="1"/>
        </p:nvSpPr>
        <p:spPr>
          <a:xfrm>
            <a:off x="746234" y="6497084"/>
            <a:ext cx="1168910" cy="369460"/>
          </a:xfrm>
          <a:prstGeom prst="rect">
            <a:avLst/>
          </a:prstGeom>
          <a:noFill/>
        </p:spPr>
        <p:txBody>
          <a:bodyPr wrap="square" rtlCol="0">
            <a:spAutoFit/>
          </a:bodyPr>
          <a:lstStyle/>
          <a:p>
            <a:r>
              <a:rPr lang="en-GB" sz="1801" b="1" i="0">
                <a:solidFill>
                  <a:schemeClr val="bg1"/>
                </a:solidFill>
                <a:latin typeface="Route 159 Bold" pitchFamily="2" charset="77"/>
              </a:rPr>
              <a:t>CheckSig</a:t>
            </a:r>
          </a:p>
        </p:txBody>
      </p:sp>
      <p:cxnSp>
        <p:nvCxnSpPr>
          <p:cNvPr id="9" name="Straight Connector 8">
            <a:extLst>
              <a:ext uri="{FF2B5EF4-FFF2-40B4-BE49-F238E27FC236}">
                <a16:creationId xmlns:a16="http://schemas.microsoft.com/office/drawing/2014/main" id="{1A2F3A43-8B9C-CB4C-8FED-32E1BC04BB12}"/>
              </a:ext>
            </a:extLst>
          </p:cNvPr>
          <p:cNvCxnSpPr/>
          <p:nvPr userDrawn="1"/>
        </p:nvCxnSpPr>
        <p:spPr>
          <a:xfrm>
            <a:off x="838201" y="1690688"/>
            <a:ext cx="9938657" cy="0"/>
          </a:xfrm>
          <a:prstGeom prst="line">
            <a:avLst/>
          </a:prstGeom>
          <a:ln w="28575">
            <a:solidFill>
              <a:srgbClr val="FFB600"/>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409EFDEE-CF41-EC4B-8731-E9C31A66A9BB}"/>
              </a:ext>
            </a:extLst>
          </p:cNvPr>
          <p:cNvSpPr>
            <a:spLocks noGrp="1"/>
          </p:cNvSpPr>
          <p:nvPr>
            <p:ph type="sldNum" sz="quarter" idx="12"/>
          </p:nvPr>
        </p:nvSpPr>
        <p:spPr>
          <a:xfrm>
            <a:off x="8610601" y="6500067"/>
            <a:ext cx="2743200" cy="365125"/>
          </a:xfrm>
        </p:spPr>
        <p:txBody>
          <a:bodyPr/>
          <a:lstStyle>
            <a:lvl1pPr>
              <a:defRPr b="0" i="0">
                <a:solidFill>
                  <a:schemeClr val="bg1"/>
                </a:solidFill>
                <a:latin typeface="Route 159" pitchFamily="2" charset="77"/>
              </a:defRPr>
            </a:lvl1pPr>
          </a:lstStyle>
          <a:p>
            <a:fld id="{EBCB7C23-8A6E-0A44-A85D-05033C6D44F7}" type="slidenum">
              <a:rPr lang="en-US" smtClean="0"/>
              <a:pPr/>
              <a:t>‹#›</a:t>
            </a:fld>
            <a:r>
              <a:rPr lang="en-US"/>
              <a:t>/20</a:t>
            </a:r>
          </a:p>
        </p:txBody>
      </p:sp>
    </p:spTree>
    <p:extLst>
      <p:ext uri="{BB962C8B-B14F-4D97-AF65-F5344CB8AC3E}">
        <p14:creationId xmlns:p14="http://schemas.microsoft.com/office/powerpoint/2010/main" val="2263699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E5EE703-8F43-4BF7-81FF-550071B6D79B}"/>
              </a:ext>
            </a:extLst>
          </p:cNvPr>
          <p:cNvSpPr/>
          <p:nvPr userDrawn="1"/>
        </p:nvSpPr>
        <p:spPr>
          <a:xfrm>
            <a:off x="376266" y="365127"/>
            <a:ext cx="11439632" cy="61277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49B3BB65-42AF-FA4A-A481-2E0ECBCAB729}"/>
              </a:ext>
            </a:extLst>
          </p:cNvPr>
          <p:cNvSpPr>
            <a:spLocks noGrp="1"/>
          </p:cNvSpPr>
          <p:nvPr>
            <p:ph type="dt" sz="half" idx="10"/>
          </p:nvPr>
        </p:nvSpPr>
        <p:spPr/>
        <p:txBody>
          <a:bodyPr/>
          <a:lstStyle/>
          <a:p>
            <a:fld id="{69B05CB4-5709-5841-BF54-92D717B6B687}" type="datetime1">
              <a:rPr lang="it-IT" smtClean="0"/>
              <a:t>04/11/21</a:t>
            </a:fld>
            <a:endParaRPr lang="en-US"/>
          </a:p>
        </p:txBody>
      </p:sp>
      <p:sp>
        <p:nvSpPr>
          <p:cNvPr id="5" name="Footer Placeholder 4">
            <a:extLst>
              <a:ext uri="{FF2B5EF4-FFF2-40B4-BE49-F238E27FC236}">
                <a16:creationId xmlns:a16="http://schemas.microsoft.com/office/drawing/2014/main" id="{A869031A-397E-7D42-AC2A-95E457CE940B}"/>
              </a:ext>
            </a:extLst>
          </p:cNvPr>
          <p:cNvSpPr>
            <a:spLocks noGrp="1"/>
          </p:cNvSpPr>
          <p:nvPr>
            <p:ph type="ftr" sz="quarter" idx="11"/>
          </p:nvPr>
        </p:nvSpPr>
        <p:spPr/>
        <p:txBody>
          <a:bodyPr/>
          <a:lstStyle>
            <a:lvl1pPr>
              <a:defRPr>
                <a:solidFill>
                  <a:schemeClr val="bg1"/>
                </a:solidFill>
              </a:defRPr>
            </a:lvl1pPr>
          </a:lstStyle>
          <a:p>
            <a:r>
              <a:rPr lang="en-US"/>
              <a:t>Confidential</a:t>
            </a:r>
          </a:p>
        </p:txBody>
      </p:sp>
      <p:pic>
        <p:nvPicPr>
          <p:cNvPr id="7" name="Picture 6" descr="Logo&#10;&#10;Description automatically generated">
            <a:extLst>
              <a:ext uri="{FF2B5EF4-FFF2-40B4-BE49-F238E27FC236}">
                <a16:creationId xmlns:a16="http://schemas.microsoft.com/office/drawing/2014/main" id="{9471AD6C-365C-E54E-A0ED-96920FDC0485}"/>
              </a:ext>
            </a:extLst>
          </p:cNvPr>
          <p:cNvPicPr>
            <a:picLocks noChangeAspect="1"/>
          </p:cNvPicPr>
          <p:nvPr userDrawn="1"/>
        </p:nvPicPr>
        <p:blipFill>
          <a:blip r:embed="rId2"/>
          <a:stretch>
            <a:fillRect/>
          </a:stretch>
        </p:blipFill>
        <p:spPr>
          <a:xfrm>
            <a:off x="10688635" y="321583"/>
            <a:ext cx="1122363" cy="1122363"/>
          </a:xfrm>
          <a:prstGeom prst="rect">
            <a:avLst/>
          </a:prstGeom>
        </p:spPr>
      </p:pic>
      <p:sp>
        <p:nvSpPr>
          <p:cNvPr id="14" name="TextBox 13">
            <a:extLst>
              <a:ext uri="{FF2B5EF4-FFF2-40B4-BE49-F238E27FC236}">
                <a16:creationId xmlns:a16="http://schemas.microsoft.com/office/drawing/2014/main" id="{2C6BB691-0F53-C04D-8FD9-42E1729847AF}"/>
              </a:ext>
            </a:extLst>
          </p:cNvPr>
          <p:cNvSpPr txBox="1"/>
          <p:nvPr userDrawn="1"/>
        </p:nvSpPr>
        <p:spPr>
          <a:xfrm>
            <a:off x="746234" y="6497084"/>
            <a:ext cx="1168910" cy="369460"/>
          </a:xfrm>
          <a:prstGeom prst="rect">
            <a:avLst/>
          </a:prstGeom>
          <a:noFill/>
        </p:spPr>
        <p:txBody>
          <a:bodyPr wrap="square" rtlCol="0">
            <a:spAutoFit/>
          </a:bodyPr>
          <a:lstStyle/>
          <a:p>
            <a:r>
              <a:rPr lang="en-GB" sz="1801" b="1" i="0">
                <a:solidFill>
                  <a:schemeClr val="bg1"/>
                </a:solidFill>
                <a:latin typeface="Route 159 Bold" pitchFamily="2" charset="77"/>
              </a:rPr>
              <a:t>CheckSig</a:t>
            </a:r>
          </a:p>
        </p:txBody>
      </p:sp>
      <p:sp>
        <p:nvSpPr>
          <p:cNvPr id="10" name="Slide Number Placeholder 5">
            <a:extLst>
              <a:ext uri="{FF2B5EF4-FFF2-40B4-BE49-F238E27FC236}">
                <a16:creationId xmlns:a16="http://schemas.microsoft.com/office/drawing/2014/main" id="{409EFDEE-CF41-EC4B-8731-E9C31A66A9BB}"/>
              </a:ext>
            </a:extLst>
          </p:cNvPr>
          <p:cNvSpPr>
            <a:spLocks noGrp="1"/>
          </p:cNvSpPr>
          <p:nvPr>
            <p:ph type="sldNum" sz="quarter" idx="12"/>
          </p:nvPr>
        </p:nvSpPr>
        <p:spPr>
          <a:xfrm>
            <a:off x="8610601" y="6500067"/>
            <a:ext cx="2743200" cy="365125"/>
          </a:xfrm>
        </p:spPr>
        <p:txBody>
          <a:bodyPr/>
          <a:lstStyle>
            <a:lvl1pPr>
              <a:defRPr b="0" i="0">
                <a:solidFill>
                  <a:schemeClr val="bg1"/>
                </a:solidFill>
                <a:latin typeface="Route 159" pitchFamily="2" charset="77"/>
              </a:defRPr>
            </a:lvl1pPr>
          </a:lstStyle>
          <a:p>
            <a:fld id="{EBCB7C23-8A6E-0A44-A85D-05033C6D44F7}" type="slidenum">
              <a:rPr lang="en-US" smtClean="0"/>
              <a:pPr/>
              <a:t>‹#›</a:t>
            </a:fld>
            <a:r>
              <a:rPr lang="en-US"/>
              <a:t>/20</a:t>
            </a:r>
          </a:p>
        </p:txBody>
      </p:sp>
    </p:spTree>
    <p:extLst>
      <p:ext uri="{BB962C8B-B14F-4D97-AF65-F5344CB8AC3E}">
        <p14:creationId xmlns:p14="http://schemas.microsoft.com/office/powerpoint/2010/main" val="4159809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DC4F9-58D6-294F-97D7-21666BFD6673}"/>
              </a:ext>
            </a:extLst>
          </p:cNvPr>
          <p:cNvSpPr>
            <a:spLocks noGrp="1"/>
          </p:cNvSpPr>
          <p:nvPr>
            <p:ph type="title"/>
          </p:nvPr>
        </p:nvSpPr>
        <p:spPr>
          <a:xfrm>
            <a:off x="831850" y="1709740"/>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12850285-62DB-9749-85BD-F7BF41074A39}"/>
              </a:ext>
            </a:extLst>
          </p:cNvPr>
          <p:cNvSpPr>
            <a:spLocks noGrp="1"/>
          </p:cNvSpPr>
          <p:nvPr>
            <p:ph type="body" idx="1"/>
          </p:nvPr>
        </p:nvSpPr>
        <p:spPr>
          <a:xfrm>
            <a:off x="831850" y="4589465"/>
            <a:ext cx="10515600" cy="1500187"/>
          </a:xfrm>
        </p:spPr>
        <p:txBody>
          <a:bodyPr/>
          <a:lstStyle>
            <a:lvl1pPr marL="0" indent="0">
              <a:buNone/>
              <a:defRPr sz="2400">
                <a:solidFill>
                  <a:schemeClr val="tx1">
                    <a:tint val="75000"/>
                  </a:schemeClr>
                </a:solidFill>
              </a:defRPr>
            </a:lvl1pPr>
            <a:lvl2pPr marL="457211" indent="0">
              <a:buNone/>
              <a:defRPr sz="2000">
                <a:solidFill>
                  <a:schemeClr val="tx1">
                    <a:tint val="75000"/>
                  </a:schemeClr>
                </a:solidFill>
              </a:defRPr>
            </a:lvl2pPr>
            <a:lvl3pPr marL="914423" indent="0">
              <a:buNone/>
              <a:defRPr sz="1801">
                <a:solidFill>
                  <a:schemeClr val="tx1">
                    <a:tint val="75000"/>
                  </a:schemeClr>
                </a:solidFill>
              </a:defRPr>
            </a:lvl3pPr>
            <a:lvl4pPr marL="1371634" indent="0">
              <a:buNone/>
              <a:defRPr sz="1600">
                <a:solidFill>
                  <a:schemeClr val="tx1">
                    <a:tint val="75000"/>
                  </a:schemeClr>
                </a:solidFill>
              </a:defRPr>
            </a:lvl4pPr>
            <a:lvl5pPr marL="1828846" indent="0">
              <a:buNone/>
              <a:defRPr sz="1600">
                <a:solidFill>
                  <a:schemeClr val="tx1">
                    <a:tint val="75000"/>
                  </a:schemeClr>
                </a:solidFill>
              </a:defRPr>
            </a:lvl5pPr>
            <a:lvl6pPr marL="2286057" indent="0">
              <a:buNone/>
              <a:defRPr sz="1600">
                <a:solidFill>
                  <a:schemeClr val="tx1">
                    <a:tint val="75000"/>
                  </a:schemeClr>
                </a:solidFill>
              </a:defRPr>
            </a:lvl6pPr>
            <a:lvl7pPr marL="2743269" indent="0">
              <a:buNone/>
              <a:defRPr sz="1600">
                <a:solidFill>
                  <a:schemeClr val="tx1">
                    <a:tint val="75000"/>
                  </a:schemeClr>
                </a:solidFill>
              </a:defRPr>
            </a:lvl7pPr>
            <a:lvl8pPr marL="3200480" indent="0">
              <a:buNone/>
              <a:defRPr sz="1600">
                <a:solidFill>
                  <a:schemeClr val="tx1">
                    <a:tint val="75000"/>
                  </a:schemeClr>
                </a:solidFill>
              </a:defRPr>
            </a:lvl8pPr>
            <a:lvl9pPr marL="3657691"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FAC2E99-678C-6843-879D-4A714ED1E363}"/>
              </a:ext>
            </a:extLst>
          </p:cNvPr>
          <p:cNvSpPr>
            <a:spLocks noGrp="1"/>
          </p:cNvSpPr>
          <p:nvPr>
            <p:ph type="dt" sz="half" idx="10"/>
          </p:nvPr>
        </p:nvSpPr>
        <p:spPr/>
        <p:txBody>
          <a:bodyPr/>
          <a:lstStyle/>
          <a:p>
            <a:fld id="{80EDC800-65C9-7649-9669-BF211C30D508}" type="datetime1">
              <a:rPr lang="it-IT" smtClean="0"/>
              <a:t>04/11/21</a:t>
            </a:fld>
            <a:endParaRPr lang="en-US"/>
          </a:p>
        </p:txBody>
      </p:sp>
      <p:sp>
        <p:nvSpPr>
          <p:cNvPr id="5" name="Footer Placeholder 4">
            <a:extLst>
              <a:ext uri="{FF2B5EF4-FFF2-40B4-BE49-F238E27FC236}">
                <a16:creationId xmlns:a16="http://schemas.microsoft.com/office/drawing/2014/main" id="{878DD2FE-8084-4F48-BA46-E40097BAE9EB}"/>
              </a:ext>
            </a:extLst>
          </p:cNvPr>
          <p:cNvSpPr>
            <a:spLocks noGrp="1"/>
          </p:cNvSpPr>
          <p:nvPr>
            <p:ph type="ftr" sz="quarter" idx="11"/>
          </p:nvPr>
        </p:nvSpPr>
        <p:spPr/>
        <p:txBody>
          <a:bodyPr/>
          <a:lstStyle/>
          <a:p>
            <a:r>
              <a:rPr lang="en-US"/>
              <a:t>Confidential</a:t>
            </a:r>
          </a:p>
        </p:txBody>
      </p:sp>
      <p:sp>
        <p:nvSpPr>
          <p:cNvPr id="6" name="Slide Number Placeholder 5">
            <a:extLst>
              <a:ext uri="{FF2B5EF4-FFF2-40B4-BE49-F238E27FC236}">
                <a16:creationId xmlns:a16="http://schemas.microsoft.com/office/drawing/2014/main" id="{8C280E03-3533-F741-9583-BA4497B3A48F}"/>
              </a:ext>
            </a:extLst>
          </p:cNvPr>
          <p:cNvSpPr>
            <a:spLocks noGrp="1"/>
          </p:cNvSpPr>
          <p:nvPr>
            <p:ph type="sldNum" sz="quarter" idx="12"/>
          </p:nvPr>
        </p:nvSpPr>
        <p:spPr/>
        <p:txBody>
          <a:bodyPr/>
          <a:lstStyle/>
          <a:p>
            <a:fld id="{EBCB7C23-8A6E-0A44-A85D-05033C6D44F7}" type="slidenum">
              <a:rPr lang="en-US" smtClean="0"/>
              <a:t>‹#›</a:t>
            </a:fld>
            <a:endParaRPr lang="en-US"/>
          </a:p>
        </p:txBody>
      </p:sp>
    </p:spTree>
    <p:extLst>
      <p:ext uri="{BB962C8B-B14F-4D97-AF65-F5344CB8AC3E}">
        <p14:creationId xmlns:p14="http://schemas.microsoft.com/office/powerpoint/2010/main" val="2904644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23BF8-9FF4-5649-BF97-64EC1F5FF98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4937E41-5C59-A149-A196-88B0870B760F}"/>
              </a:ext>
            </a:extLst>
          </p:cNvPr>
          <p:cNvSpPr>
            <a:spLocks noGrp="1"/>
          </p:cNvSpPr>
          <p:nvPr>
            <p:ph sz="half" idx="1"/>
          </p:nvPr>
        </p:nvSpPr>
        <p:spPr>
          <a:xfrm>
            <a:off x="838201"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4C76C57-E0AC-7D49-8B39-693B47103E48}"/>
              </a:ext>
            </a:extLst>
          </p:cNvPr>
          <p:cNvSpPr>
            <a:spLocks noGrp="1"/>
          </p:cNvSpPr>
          <p:nvPr>
            <p:ph sz="half" idx="2"/>
          </p:nvPr>
        </p:nvSpPr>
        <p:spPr>
          <a:xfrm>
            <a:off x="6172201"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61CC0D34-9CA4-B24B-B867-8ADD2344EE18}"/>
              </a:ext>
            </a:extLst>
          </p:cNvPr>
          <p:cNvSpPr>
            <a:spLocks noGrp="1"/>
          </p:cNvSpPr>
          <p:nvPr>
            <p:ph type="dt" sz="half" idx="10"/>
          </p:nvPr>
        </p:nvSpPr>
        <p:spPr/>
        <p:txBody>
          <a:bodyPr/>
          <a:lstStyle/>
          <a:p>
            <a:fld id="{CCB49F8C-F40E-E940-AE7F-95A5F8180B29}" type="datetime1">
              <a:rPr lang="it-IT" smtClean="0"/>
              <a:t>04/11/21</a:t>
            </a:fld>
            <a:endParaRPr lang="en-US"/>
          </a:p>
        </p:txBody>
      </p:sp>
      <p:sp>
        <p:nvSpPr>
          <p:cNvPr id="6" name="Footer Placeholder 5">
            <a:extLst>
              <a:ext uri="{FF2B5EF4-FFF2-40B4-BE49-F238E27FC236}">
                <a16:creationId xmlns:a16="http://schemas.microsoft.com/office/drawing/2014/main" id="{EB4F5699-E883-7447-B73F-F5C454DD5551}"/>
              </a:ext>
            </a:extLst>
          </p:cNvPr>
          <p:cNvSpPr>
            <a:spLocks noGrp="1"/>
          </p:cNvSpPr>
          <p:nvPr>
            <p:ph type="ftr" sz="quarter" idx="11"/>
          </p:nvPr>
        </p:nvSpPr>
        <p:spPr/>
        <p:txBody>
          <a:bodyPr/>
          <a:lstStyle/>
          <a:p>
            <a:r>
              <a:rPr lang="en-US"/>
              <a:t>Confidential</a:t>
            </a:r>
          </a:p>
        </p:txBody>
      </p:sp>
      <p:sp>
        <p:nvSpPr>
          <p:cNvPr id="9" name="Slide Number Placeholder 5">
            <a:extLst>
              <a:ext uri="{FF2B5EF4-FFF2-40B4-BE49-F238E27FC236}">
                <a16:creationId xmlns:a16="http://schemas.microsoft.com/office/drawing/2014/main" id="{104773D2-7222-744E-AB30-B0A34164B912}"/>
              </a:ext>
            </a:extLst>
          </p:cNvPr>
          <p:cNvSpPr>
            <a:spLocks noGrp="1"/>
          </p:cNvSpPr>
          <p:nvPr>
            <p:ph type="sldNum" sz="quarter" idx="12"/>
          </p:nvPr>
        </p:nvSpPr>
        <p:spPr>
          <a:xfrm>
            <a:off x="8610601" y="6500067"/>
            <a:ext cx="2743200" cy="365125"/>
          </a:xfrm>
        </p:spPr>
        <p:txBody>
          <a:bodyPr/>
          <a:lstStyle>
            <a:lvl1pPr>
              <a:defRPr b="0" i="0">
                <a:solidFill>
                  <a:schemeClr val="bg1"/>
                </a:solidFill>
                <a:latin typeface="Route 159" pitchFamily="2" charset="77"/>
              </a:defRPr>
            </a:lvl1pPr>
          </a:lstStyle>
          <a:p>
            <a:fld id="{EBCB7C23-8A6E-0A44-A85D-05033C6D44F7}" type="slidenum">
              <a:rPr lang="en-US" smtClean="0"/>
              <a:pPr/>
              <a:t>‹#›</a:t>
            </a:fld>
            <a:r>
              <a:rPr lang="en-US"/>
              <a:t>/20</a:t>
            </a:r>
          </a:p>
        </p:txBody>
      </p:sp>
      <p:cxnSp>
        <p:nvCxnSpPr>
          <p:cNvPr id="8" name="Straight Connector 7">
            <a:extLst>
              <a:ext uri="{FF2B5EF4-FFF2-40B4-BE49-F238E27FC236}">
                <a16:creationId xmlns:a16="http://schemas.microsoft.com/office/drawing/2014/main" id="{803EEACB-4B08-4A46-89A9-8DAD5484BD2A}"/>
              </a:ext>
            </a:extLst>
          </p:cNvPr>
          <p:cNvCxnSpPr/>
          <p:nvPr userDrawn="1"/>
        </p:nvCxnSpPr>
        <p:spPr>
          <a:xfrm>
            <a:off x="838201" y="1690688"/>
            <a:ext cx="9938657" cy="0"/>
          </a:xfrm>
          <a:prstGeom prst="line">
            <a:avLst/>
          </a:prstGeom>
          <a:ln w="28575">
            <a:solidFill>
              <a:srgbClr val="FFB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1544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2187C-59D3-0B41-BAC3-416E56B587D4}"/>
              </a:ext>
            </a:extLst>
          </p:cNvPr>
          <p:cNvSpPr>
            <a:spLocks noGrp="1"/>
          </p:cNvSpPr>
          <p:nvPr>
            <p:ph type="title"/>
          </p:nvPr>
        </p:nvSpPr>
        <p:spPr>
          <a:xfrm>
            <a:off x="839789" y="365127"/>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B313DFF-B9B3-C542-BE8C-D4985E64DEFD}"/>
              </a:ext>
            </a:extLst>
          </p:cNvPr>
          <p:cNvSpPr>
            <a:spLocks noGrp="1"/>
          </p:cNvSpPr>
          <p:nvPr>
            <p:ph type="body" idx="1"/>
          </p:nvPr>
        </p:nvSpPr>
        <p:spPr>
          <a:xfrm>
            <a:off x="839788" y="1681163"/>
            <a:ext cx="5157787" cy="823912"/>
          </a:xfrm>
        </p:spPr>
        <p:txBody>
          <a:bodyPr anchor="b"/>
          <a:lstStyle>
            <a:lvl1pPr marL="0" indent="0">
              <a:buNone/>
              <a:defRPr sz="2400" b="1"/>
            </a:lvl1pPr>
            <a:lvl2pPr marL="457211" indent="0">
              <a:buNone/>
              <a:defRPr sz="2000" b="1"/>
            </a:lvl2pPr>
            <a:lvl3pPr marL="914423" indent="0">
              <a:buNone/>
              <a:defRPr sz="1801" b="1"/>
            </a:lvl3pPr>
            <a:lvl4pPr marL="1371634" indent="0">
              <a:buNone/>
              <a:defRPr sz="1600" b="1"/>
            </a:lvl4pPr>
            <a:lvl5pPr marL="1828846" indent="0">
              <a:buNone/>
              <a:defRPr sz="1600" b="1"/>
            </a:lvl5pPr>
            <a:lvl6pPr marL="2286057" indent="0">
              <a:buNone/>
              <a:defRPr sz="1600" b="1"/>
            </a:lvl6pPr>
            <a:lvl7pPr marL="2743269" indent="0">
              <a:buNone/>
              <a:defRPr sz="1600" b="1"/>
            </a:lvl7pPr>
            <a:lvl8pPr marL="3200480" indent="0">
              <a:buNone/>
              <a:defRPr sz="1600" b="1"/>
            </a:lvl8pPr>
            <a:lvl9pPr marL="3657691"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156A3B7-A1A6-C941-87E6-615D17CA2DD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4B9C2B3E-CD30-4D4A-8CAB-84664D8194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11" indent="0">
              <a:buNone/>
              <a:defRPr sz="2000" b="1"/>
            </a:lvl2pPr>
            <a:lvl3pPr marL="914423" indent="0">
              <a:buNone/>
              <a:defRPr sz="1801" b="1"/>
            </a:lvl3pPr>
            <a:lvl4pPr marL="1371634" indent="0">
              <a:buNone/>
              <a:defRPr sz="1600" b="1"/>
            </a:lvl4pPr>
            <a:lvl5pPr marL="1828846" indent="0">
              <a:buNone/>
              <a:defRPr sz="1600" b="1"/>
            </a:lvl5pPr>
            <a:lvl6pPr marL="2286057" indent="0">
              <a:buNone/>
              <a:defRPr sz="1600" b="1"/>
            </a:lvl6pPr>
            <a:lvl7pPr marL="2743269" indent="0">
              <a:buNone/>
              <a:defRPr sz="1600" b="1"/>
            </a:lvl7pPr>
            <a:lvl8pPr marL="3200480" indent="0">
              <a:buNone/>
              <a:defRPr sz="1600" b="1"/>
            </a:lvl8pPr>
            <a:lvl9pPr marL="3657691"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C7A3722-213C-A34B-890C-DC4F5E7EEB8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8F3A88C-E0A5-7849-A15C-C5B0FCFD1835}"/>
              </a:ext>
            </a:extLst>
          </p:cNvPr>
          <p:cNvSpPr>
            <a:spLocks noGrp="1"/>
          </p:cNvSpPr>
          <p:nvPr>
            <p:ph type="dt" sz="half" idx="10"/>
          </p:nvPr>
        </p:nvSpPr>
        <p:spPr/>
        <p:txBody>
          <a:bodyPr/>
          <a:lstStyle/>
          <a:p>
            <a:fld id="{CD8ADE3E-08A1-E147-AD6B-6D3EA4767AEC}" type="datetime1">
              <a:rPr lang="it-IT" smtClean="0"/>
              <a:t>04/11/21</a:t>
            </a:fld>
            <a:endParaRPr lang="en-US"/>
          </a:p>
        </p:txBody>
      </p:sp>
      <p:sp>
        <p:nvSpPr>
          <p:cNvPr id="8" name="Footer Placeholder 7">
            <a:extLst>
              <a:ext uri="{FF2B5EF4-FFF2-40B4-BE49-F238E27FC236}">
                <a16:creationId xmlns:a16="http://schemas.microsoft.com/office/drawing/2014/main" id="{7CBBC3BD-E10E-5243-8107-9C7121D8B90A}"/>
              </a:ext>
            </a:extLst>
          </p:cNvPr>
          <p:cNvSpPr>
            <a:spLocks noGrp="1"/>
          </p:cNvSpPr>
          <p:nvPr>
            <p:ph type="ftr" sz="quarter" idx="11"/>
          </p:nvPr>
        </p:nvSpPr>
        <p:spPr/>
        <p:txBody>
          <a:bodyPr/>
          <a:lstStyle/>
          <a:p>
            <a:r>
              <a:rPr lang="en-US"/>
              <a:t>Confidential</a:t>
            </a:r>
          </a:p>
        </p:txBody>
      </p:sp>
      <p:sp>
        <p:nvSpPr>
          <p:cNvPr id="9" name="Slide Number Placeholder 8">
            <a:extLst>
              <a:ext uri="{FF2B5EF4-FFF2-40B4-BE49-F238E27FC236}">
                <a16:creationId xmlns:a16="http://schemas.microsoft.com/office/drawing/2014/main" id="{8B390957-BC6B-B44B-AE71-0963FE4D3C92}"/>
              </a:ext>
            </a:extLst>
          </p:cNvPr>
          <p:cNvSpPr>
            <a:spLocks noGrp="1"/>
          </p:cNvSpPr>
          <p:nvPr>
            <p:ph type="sldNum" sz="quarter" idx="12"/>
          </p:nvPr>
        </p:nvSpPr>
        <p:spPr/>
        <p:txBody>
          <a:bodyPr/>
          <a:lstStyle/>
          <a:p>
            <a:fld id="{EBCB7C23-8A6E-0A44-A85D-05033C6D44F7}" type="slidenum">
              <a:rPr lang="en-US" smtClean="0"/>
              <a:t>‹#›</a:t>
            </a:fld>
            <a:endParaRPr lang="en-US"/>
          </a:p>
        </p:txBody>
      </p:sp>
      <p:cxnSp>
        <p:nvCxnSpPr>
          <p:cNvPr id="10" name="Straight Connector 9">
            <a:extLst>
              <a:ext uri="{FF2B5EF4-FFF2-40B4-BE49-F238E27FC236}">
                <a16:creationId xmlns:a16="http://schemas.microsoft.com/office/drawing/2014/main" id="{950DCB9B-F09F-6A4E-8E4D-C548CAFC7424}"/>
              </a:ext>
            </a:extLst>
          </p:cNvPr>
          <p:cNvCxnSpPr/>
          <p:nvPr userDrawn="1"/>
        </p:nvCxnSpPr>
        <p:spPr>
          <a:xfrm>
            <a:off x="838201" y="1690688"/>
            <a:ext cx="9938657" cy="0"/>
          </a:xfrm>
          <a:prstGeom prst="line">
            <a:avLst/>
          </a:prstGeom>
          <a:ln w="28575">
            <a:solidFill>
              <a:srgbClr val="FFB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2014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C1B0D-EA17-364C-8746-861EA2B9292C}"/>
              </a:ext>
            </a:extLst>
          </p:cNvPr>
          <p:cNvSpPr>
            <a:spLocks noGrp="1"/>
          </p:cNvSpPr>
          <p:nvPr>
            <p:ph type="title"/>
          </p:nvPr>
        </p:nvSpPr>
        <p:spPr/>
        <p:txBody>
          <a:bodyPr/>
          <a:lstStyle/>
          <a:p>
            <a:r>
              <a:rPr lang="en-GB"/>
              <a:t>Click to edit Master title style</a:t>
            </a:r>
            <a:endParaRPr lang="en-US"/>
          </a:p>
        </p:txBody>
      </p:sp>
      <p:cxnSp>
        <p:nvCxnSpPr>
          <p:cNvPr id="6" name="Straight Connector 5">
            <a:extLst>
              <a:ext uri="{FF2B5EF4-FFF2-40B4-BE49-F238E27FC236}">
                <a16:creationId xmlns:a16="http://schemas.microsoft.com/office/drawing/2014/main" id="{54083D27-1517-9B4C-BE4F-46DB18E33FBA}"/>
              </a:ext>
            </a:extLst>
          </p:cNvPr>
          <p:cNvCxnSpPr/>
          <p:nvPr userDrawn="1"/>
        </p:nvCxnSpPr>
        <p:spPr>
          <a:xfrm>
            <a:off x="838201" y="1690688"/>
            <a:ext cx="9938657" cy="0"/>
          </a:xfrm>
          <a:prstGeom prst="line">
            <a:avLst/>
          </a:prstGeom>
          <a:ln w="28575">
            <a:solidFill>
              <a:srgbClr val="FFB600"/>
            </a:solidFill>
          </a:ln>
        </p:spPr>
        <p:style>
          <a:lnRef idx="1">
            <a:schemeClr val="accent1"/>
          </a:lnRef>
          <a:fillRef idx="0">
            <a:schemeClr val="accent1"/>
          </a:fillRef>
          <a:effectRef idx="0">
            <a:schemeClr val="accent1"/>
          </a:effectRef>
          <a:fontRef idx="minor">
            <a:schemeClr val="tx1"/>
          </a:fontRef>
        </p:style>
      </p:cxnSp>
      <p:pic>
        <p:nvPicPr>
          <p:cNvPr id="7" name="Picture 6" descr="Logo&#10;&#10;Description automatically generated">
            <a:extLst>
              <a:ext uri="{FF2B5EF4-FFF2-40B4-BE49-F238E27FC236}">
                <a16:creationId xmlns:a16="http://schemas.microsoft.com/office/drawing/2014/main" id="{41885BC9-6D6D-734F-B3B3-E8E8906C7495}"/>
              </a:ext>
            </a:extLst>
          </p:cNvPr>
          <p:cNvPicPr>
            <a:picLocks noChangeAspect="1"/>
          </p:cNvPicPr>
          <p:nvPr userDrawn="1"/>
        </p:nvPicPr>
        <p:blipFill>
          <a:blip r:embed="rId2"/>
          <a:stretch>
            <a:fillRect/>
          </a:stretch>
        </p:blipFill>
        <p:spPr>
          <a:xfrm>
            <a:off x="10688635" y="321583"/>
            <a:ext cx="1122363" cy="1122363"/>
          </a:xfrm>
          <a:prstGeom prst="rect">
            <a:avLst/>
          </a:prstGeom>
        </p:spPr>
      </p:pic>
      <p:sp>
        <p:nvSpPr>
          <p:cNvPr id="8" name="TextBox 7">
            <a:extLst>
              <a:ext uri="{FF2B5EF4-FFF2-40B4-BE49-F238E27FC236}">
                <a16:creationId xmlns:a16="http://schemas.microsoft.com/office/drawing/2014/main" id="{5E5A28ED-75F2-574F-B1DF-D7B6662EFBBE}"/>
              </a:ext>
            </a:extLst>
          </p:cNvPr>
          <p:cNvSpPr txBox="1"/>
          <p:nvPr userDrawn="1"/>
        </p:nvSpPr>
        <p:spPr>
          <a:xfrm>
            <a:off x="746234" y="6497084"/>
            <a:ext cx="1168910" cy="369460"/>
          </a:xfrm>
          <a:prstGeom prst="rect">
            <a:avLst/>
          </a:prstGeom>
          <a:noFill/>
        </p:spPr>
        <p:txBody>
          <a:bodyPr wrap="square" rtlCol="0">
            <a:spAutoFit/>
          </a:bodyPr>
          <a:lstStyle/>
          <a:p>
            <a:r>
              <a:rPr lang="en-GB" sz="1801" b="0" i="0">
                <a:solidFill>
                  <a:schemeClr val="bg1"/>
                </a:solidFill>
                <a:latin typeface="Route 159 Bold" pitchFamily="2" charset="77"/>
              </a:rPr>
              <a:t>CheckSig</a:t>
            </a:r>
          </a:p>
        </p:txBody>
      </p:sp>
      <p:sp>
        <p:nvSpPr>
          <p:cNvPr id="9" name="Footer Placeholder 4">
            <a:extLst>
              <a:ext uri="{FF2B5EF4-FFF2-40B4-BE49-F238E27FC236}">
                <a16:creationId xmlns:a16="http://schemas.microsoft.com/office/drawing/2014/main" id="{6B49113C-6348-184F-BE56-129961DF7E52}"/>
              </a:ext>
            </a:extLst>
          </p:cNvPr>
          <p:cNvSpPr>
            <a:spLocks noGrp="1"/>
          </p:cNvSpPr>
          <p:nvPr>
            <p:ph type="ftr" sz="quarter" idx="11"/>
          </p:nvPr>
        </p:nvSpPr>
        <p:spPr>
          <a:xfrm>
            <a:off x="4038601" y="6510952"/>
            <a:ext cx="4114800" cy="365125"/>
          </a:xfrm>
        </p:spPr>
        <p:txBody>
          <a:bodyPr/>
          <a:lstStyle>
            <a:lvl1pPr>
              <a:defRPr>
                <a:solidFill>
                  <a:schemeClr val="bg1"/>
                </a:solidFill>
              </a:defRPr>
            </a:lvl1pPr>
          </a:lstStyle>
          <a:p>
            <a:r>
              <a:rPr lang="en-US"/>
              <a:t>Confidential</a:t>
            </a:r>
          </a:p>
        </p:txBody>
      </p:sp>
      <p:sp>
        <p:nvSpPr>
          <p:cNvPr id="11" name="Slide Number Placeholder 5">
            <a:extLst>
              <a:ext uri="{FF2B5EF4-FFF2-40B4-BE49-F238E27FC236}">
                <a16:creationId xmlns:a16="http://schemas.microsoft.com/office/drawing/2014/main" id="{04E08D41-6D1B-D445-A949-42BB6D44650C}"/>
              </a:ext>
            </a:extLst>
          </p:cNvPr>
          <p:cNvSpPr>
            <a:spLocks noGrp="1"/>
          </p:cNvSpPr>
          <p:nvPr>
            <p:ph type="sldNum" sz="quarter" idx="12"/>
          </p:nvPr>
        </p:nvSpPr>
        <p:spPr>
          <a:xfrm>
            <a:off x="8610601" y="6500067"/>
            <a:ext cx="2743200" cy="365125"/>
          </a:xfrm>
        </p:spPr>
        <p:txBody>
          <a:bodyPr/>
          <a:lstStyle>
            <a:lvl1pPr>
              <a:defRPr b="0" i="0">
                <a:solidFill>
                  <a:schemeClr val="bg1"/>
                </a:solidFill>
                <a:latin typeface="Route 159" pitchFamily="2" charset="77"/>
              </a:defRPr>
            </a:lvl1pPr>
          </a:lstStyle>
          <a:p>
            <a:fld id="{EBCB7C23-8A6E-0A44-A85D-05033C6D44F7}" type="slidenum">
              <a:rPr lang="en-US" smtClean="0"/>
              <a:pPr/>
              <a:t>‹#›</a:t>
            </a:fld>
            <a:r>
              <a:rPr lang="en-US"/>
              <a:t>/20</a:t>
            </a:r>
          </a:p>
        </p:txBody>
      </p:sp>
    </p:spTree>
    <p:extLst>
      <p:ext uri="{BB962C8B-B14F-4D97-AF65-F5344CB8AC3E}">
        <p14:creationId xmlns:p14="http://schemas.microsoft.com/office/powerpoint/2010/main" val="39727393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815273-3CFB-C64A-97AF-3EDAF3D5FC48}"/>
              </a:ext>
            </a:extLst>
          </p:cNvPr>
          <p:cNvSpPr>
            <a:spLocks noGrp="1"/>
          </p:cNvSpPr>
          <p:nvPr>
            <p:ph type="dt" sz="half" idx="10"/>
          </p:nvPr>
        </p:nvSpPr>
        <p:spPr/>
        <p:txBody>
          <a:bodyPr/>
          <a:lstStyle/>
          <a:p>
            <a:fld id="{AA772828-F4E9-E041-88F2-7A51C4A3F15B}" type="datetime1">
              <a:rPr lang="it-IT" smtClean="0"/>
              <a:t>04/11/21</a:t>
            </a:fld>
            <a:endParaRPr lang="en-US"/>
          </a:p>
        </p:txBody>
      </p:sp>
      <p:sp>
        <p:nvSpPr>
          <p:cNvPr id="3" name="Footer Placeholder 2">
            <a:extLst>
              <a:ext uri="{FF2B5EF4-FFF2-40B4-BE49-F238E27FC236}">
                <a16:creationId xmlns:a16="http://schemas.microsoft.com/office/drawing/2014/main" id="{80345D1B-7153-4840-BF44-363A324D9F33}"/>
              </a:ext>
            </a:extLst>
          </p:cNvPr>
          <p:cNvSpPr>
            <a:spLocks noGrp="1"/>
          </p:cNvSpPr>
          <p:nvPr>
            <p:ph type="ftr" sz="quarter" idx="11"/>
          </p:nvPr>
        </p:nvSpPr>
        <p:spPr/>
        <p:txBody>
          <a:bodyPr/>
          <a:lstStyle/>
          <a:p>
            <a:r>
              <a:rPr lang="en-US"/>
              <a:t>Confidential</a:t>
            </a:r>
          </a:p>
        </p:txBody>
      </p:sp>
      <p:sp>
        <p:nvSpPr>
          <p:cNvPr id="5" name="Slide Number Placeholder 5">
            <a:extLst>
              <a:ext uri="{FF2B5EF4-FFF2-40B4-BE49-F238E27FC236}">
                <a16:creationId xmlns:a16="http://schemas.microsoft.com/office/drawing/2014/main" id="{7A51F3E9-BD5F-8441-95B7-BED8A8B7A2D1}"/>
              </a:ext>
            </a:extLst>
          </p:cNvPr>
          <p:cNvSpPr>
            <a:spLocks noGrp="1"/>
          </p:cNvSpPr>
          <p:nvPr>
            <p:ph type="sldNum" sz="quarter" idx="12"/>
          </p:nvPr>
        </p:nvSpPr>
        <p:spPr>
          <a:xfrm>
            <a:off x="8610601" y="6500067"/>
            <a:ext cx="2743200" cy="365125"/>
          </a:xfrm>
        </p:spPr>
        <p:txBody>
          <a:bodyPr/>
          <a:lstStyle>
            <a:lvl1pPr>
              <a:defRPr b="0" i="0">
                <a:solidFill>
                  <a:schemeClr val="bg1"/>
                </a:solidFill>
                <a:latin typeface="Route 159" pitchFamily="2" charset="77"/>
              </a:defRPr>
            </a:lvl1pPr>
          </a:lstStyle>
          <a:p>
            <a:fld id="{EBCB7C23-8A6E-0A44-A85D-05033C6D44F7}" type="slidenum">
              <a:rPr lang="en-US" smtClean="0"/>
              <a:pPr/>
              <a:t>‹#›</a:t>
            </a:fld>
            <a:r>
              <a:rPr lang="en-US"/>
              <a:t>/20</a:t>
            </a:r>
          </a:p>
        </p:txBody>
      </p:sp>
    </p:spTree>
    <p:extLst>
      <p:ext uri="{BB962C8B-B14F-4D97-AF65-F5344CB8AC3E}">
        <p14:creationId xmlns:p14="http://schemas.microsoft.com/office/powerpoint/2010/main" val="3223199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2EAC2-244E-2C44-9449-E08988F09242}"/>
              </a:ext>
            </a:extLst>
          </p:cNvPr>
          <p:cNvSpPr>
            <a:spLocks noGrp="1"/>
          </p:cNvSpPr>
          <p:nvPr>
            <p:ph type="title"/>
          </p:nvPr>
        </p:nvSpPr>
        <p:spPr>
          <a:xfrm>
            <a:off x="839789" y="457200"/>
            <a:ext cx="3932238"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E786BCC-F8E7-DA43-8CE0-F7B021F9B193}"/>
              </a:ext>
            </a:extLst>
          </p:cNvPr>
          <p:cNvSpPr>
            <a:spLocks noGrp="1"/>
          </p:cNvSpPr>
          <p:nvPr>
            <p:ph idx="1"/>
          </p:nvPr>
        </p:nvSpPr>
        <p:spPr>
          <a:xfrm>
            <a:off x="5183188" y="987427"/>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2427FDD0-326B-8747-8937-C16B8B06FC6B}"/>
              </a:ext>
            </a:extLst>
          </p:cNvPr>
          <p:cNvSpPr>
            <a:spLocks noGrp="1"/>
          </p:cNvSpPr>
          <p:nvPr>
            <p:ph type="body" sz="half" idx="2"/>
          </p:nvPr>
        </p:nvSpPr>
        <p:spPr>
          <a:xfrm>
            <a:off x="839789" y="2057400"/>
            <a:ext cx="3932238" cy="3811588"/>
          </a:xfrm>
        </p:spPr>
        <p:txBody>
          <a:bodyPr/>
          <a:lstStyle>
            <a:lvl1pPr marL="0" indent="0">
              <a:buNone/>
              <a:defRPr sz="1600"/>
            </a:lvl1pPr>
            <a:lvl2pPr marL="457211" indent="0">
              <a:buNone/>
              <a:defRPr sz="1401"/>
            </a:lvl2pPr>
            <a:lvl3pPr marL="914423" indent="0">
              <a:buNone/>
              <a:defRPr sz="1200"/>
            </a:lvl3pPr>
            <a:lvl4pPr marL="1371634" indent="0">
              <a:buNone/>
              <a:defRPr sz="1001"/>
            </a:lvl4pPr>
            <a:lvl5pPr marL="1828846" indent="0">
              <a:buNone/>
              <a:defRPr sz="1001"/>
            </a:lvl5pPr>
            <a:lvl6pPr marL="2286057" indent="0">
              <a:buNone/>
              <a:defRPr sz="1001"/>
            </a:lvl6pPr>
            <a:lvl7pPr marL="2743269" indent="0">
              <a:buNone/>
              <a:defRPr sz="1001"/>
            </a:lvl7pPr>
            <a:lvl8pPr marL="3200480" indent="0">
              <a:buNone/>
              <a:defRPr sz="1001"/>
            </a:lvl8pPr>
            <a:lvl9pPr marL="3657691" indent="0">
              <a:buNone/>
              <a:defRPr sz="1001"/>
            </a:lvl9pPr>
          </a:lstStyle>
          <a:p>
            <a:pPr lvl="0"/>
            <a:r>
              <a:rPr lang="en-GB"/>
              <a:t>Click to edit Master text styles</a:t>
            </a:r>
          </a:p>
        </p:txBody>
      </p:sp>
      <p:sp>
        <p:nvSpPr>
          <p:cNvPr id="5" name="Date Placeholder 4">
            <a:extLst>
              <a:ext uri="{FF2B5EF4-FFF2-40B4-BE49-F238E27FC236}">
                <a16:creationId xmlns:a16="http://schemas.microsoft.com/office/drawing/2014/main" id="{8BB5B4DB-C18C-FF4F-AE47-71DC9C59D9C2}"/>
              </a:ext>
            </a:extLst>
          </p:cNvPr>
          <p:cNvSpPr>
            <a:spLocks noGrp="1"/>
          </p:cNvSpPr>
          <p:nvPr>
            <p:ph type="dt" sz="half" idx="10"/>
          </p:nvPr>
        </p:nvSpPr>
        <p:spPr/>
        <p:txBody>
          <a:bodyPr/>
          <a:lstStyle/>
          <a:p>
            <a:fld id="{658A27A6-4044-9541-90F1-B2D69C25CE5A}" type="datetime1">
              <a:rPr lang="it-IT" smtClean="0"/>
              <a:t>04/11/21</a:t>
            </a:fld>
            <a:endParaRPr lang="en-US"/>
          </a:p>
        </p:txBody>
      </p:sp>
      <p:sp>
        <p:nvSpPr>
          <p:cNvPr id="6" name="Footer Placeholder 5">
            <a:extLst>
              <a:ext uri="{FF2B5EF4-FFF2-40B4-BE49-F238E27FC236}">
                <a16:creationId xmlns:a16="http://schemas.microsoft.com/office/drawing/2014/main" id="{465EB6D5-CCEB-1448-A091-93B7D0E05D4F}"/>
              </a:ext>
            </a:extLst>
          </p:cNvPr>
          <p:cNvSpPr>
            <a:spLocks noGrp="1"/>
          </p:cNvSpPr>
          <p:nvPr>
            <p:ph type="ftr" sz="quarter" idx="11"/>
          </p:nvPr>
        </p:nvSpPr>
        <p:spPr/>
        <p:txBody>
          <a:bodyPr/>
          <a:lstStyle/>
          <a:p>
            <a:r>
              <a:rPr lang="en-US"/>
              <a:t>Confidential</a:t>
            </a:r>
          </a:p>
        </p:txBody>
      </p:sp>
      <p:sp>
        <p:nvSpPr>
          <p:cNvPr id="7" name="Slide Number Placeholder 6">
            <a:extLst>
              <a:ext uri="{FF2B5EF4-FFF2-40B4-BE49-F238E27FC236}">
                <a16:creationId xmlns:a16="http://schemas.microsoft.com/office/drawing/2014/main" id="{A9D65781-5A3B-AD45-8896-F24B9793E314}"/>
              </a:ext>
            </a:extLst>
          </p:cNvPr>
          <p:cNvSpPr>
            <a:spLocks noGrp="1"/>
          </p:cNvSpPr>
          <p:nvPr>
            <p:ph type="sldNum" sz="quarter" idx="12"/>
          </p:nvPr>
        </p:nvSpPr>
        <p:spPr/>
        <p:txBody>
          <a:bodyPr/>
          <a:lstStyle/>
          <a:p>
            <a:fld id="{EBCB7C23-8A6E-0A44-A85D-05033C6D44F7}" type="slidenum">
              <a:rPr lang="en-US" smtClean="0"/>
              <a:t>‹#›</a:t>
            </a:fld>
            <a:endParaRPr lang="en-US"/>
          </a:p>
        </p:txBody>
      </p:sp>
      <p:cxnSp>
        <p:nvCxnSpPr>
          <p:cNvPr id="9" name="Straight Connector 8">
            <a:extLst>
              <a:ext uri="{FF2B5EF4-FFF2-40B4-BE49-F238E27FC236}">
                <a16:creationId xmlns:a16="http://schemas.microsoft.com/office/drawing/2014/main" id="{97A8E1EB-EFCA-B242-8637-004E1DAF6EA0}"/>
              </a:ext>
            </a:extLst>
          </p:cNvPr>
          <p:cNvCxnSpPr/>
          <p:nvPr userDrawn="1"/>
        </p:nvCxnSpPr>
        <p:spPr>
          <a:xfrm>
            <a:off x="838201" y="2053154"/>
            <a:ext cx="3960000" cy="0"/>
          </a:xfrm>
          <a:prstGeom prst="line">
            <a:avLst/>
          </a:prstGeom>
          <a:ln w="28575">
            <a:solidFill>
              <a:srgbClr val="FFB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7344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FE38FF-B5EE-4848-9678-F1ACC4366CB0}"/>
              </a:ext>
            </a:extLst>
          </p:cNvPr>
          <p:cNvSpPr>
            <a:spLocks noGrp="1"/>
          </p:cNvSpPr>
          <p:nvPr>
            <p:ph type="title"/>
          </p:nvPr>
        </p:nvSpPr>
        <p:spPr>
          <a:xfrm>
            <a:off x="838201" y="365127"/>
            <a:ext cx="9938657"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E7D9428-4AAA-5942-B6C0-5675C85181C8}"/>
              </a:ext>
            </a:extLst>
          </p:cNvPr>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Date Placeholder 3">
            <a:extLst>
              <a:ext uri="{FF2B5EF4-FFF2-40B4-BE49-F238E27FC236}">
                <a16:creationId xmlns:a16="http://schemas.microsoft.com/office/drawing/2014/main" id="{6AA045E0-6D1F-674F-8259-79E2939A1A1E}"/>
              </a:ext>
            </a:extLst>
          </p:cNvPr>
          <p:cNvSpPr>
            <a:spLocks noGrp="1"/>
          </p:cNvSpPr>
          <p:nvPr>
            <p:ph type="dt" sz="half" idx="2"/>
          </p:nvPr>
        </p:nvSpPr>
        <p:spPr>
          <a:xfrm>
            <a:off x="838201" y="6510952"/>
            <a:ext cx="2743200" cy="365125"/>
          </a:xfrm>
          <a:prstGeom prst="rect">
            <a:avLst/>
          </a:prstGeom>
        </p:spPr>
        <p:txBody>
          <a:bodyPr vert="horz" lIns="91440" tIns="45720" rIns="91440" bIns="45720" rtlCol="0" anchor="ctr"/>
          <a:lstStyle>
            <a:lvl1pPr algn="l">
              <a:defRPr sz="1200" baseline="0">
                <a:solidFill>
                  <a:schemeClr val="tx1">
                    <a:tint val="75000"/>
                  </a:schemeClr>
                </a:solidFill>
                <a:latin typeface="Helvetica" pitchFamily="2" charset="0"/>
              </a:defRPr>
            </a:lvl1pPr>
          </a:lstStyle>
          <a:p>
            <a:fld id="{8A9F66F5-0237-7741-A089-E2F1DF0CCAD9}" type="datetime1">
              <a:rPr lang="it-IT" smtClean="0"/>
              <a:t>04/11/21</a:t>
            </a:fld>
            <a:endParaRPr lang="en-US"/>
          </a:p>
        </p:txBody>
      </p:sp>
      <p:sp>
        <p:nvSpPr>
          <p:cNvPr id="5" name="Footer Placeholder 4">
            <a:extLst>
              <a:ext uri="{FF2B5EF4-FFF2-40B4-BE49-F238E27FC236}">
                <a16:creationId xmlns:a16="http://schemas.microsoft.com/office/drawing/2014/main" id="{D184EE01-1399-824A-A105-820E748C6EE0}"/>
              </a:ext>
            </a:extLst>
          </p:cNvPr>
          <p:cNvSpPr>
            <a:spLocks noGrp="1"/>
          </p:cNvSpPr>
          <p:nvPr>
            <p:ph type="ftr" sz="quarter" idx="3"/>
          </p:nvPr>
        </p:nvSpPr>
        <p:spPr>
          <a:xfrm>
            <a:off x="4038601" y="6510952"/>
            <a:ext cx="4114800" cy="365125"/>
          </a:xfrm>
          <a:prstGeom prst="rect">
            <a:avLst/>
          </a:prstGeom>
        </p:spPr>
        <p:txBody>
          <a:bodyPr vert="horz" lIns="91440" tIns="45720" rIns="91440" bIns="45720" rtlCol="0" anchor="ctr"/>
          <a:lstStyle>
            <a:lvl1pPr algn="ctr">
              <a:defRPr sz="1200" baseline="0">
                <a:solidFill>
                  <a:schemeClr val="tx1">
                    <a:tint val="75000"/>
                  </a:schemeClr>
                </a:solidFill>
                <a:latin typeface="Helvetica" pitchFamily="2" charset="0"/>
              </a:defRPr>
            </a:lvl1pPr>
          </a:lstStyle>
          <a:p>
            <a:r>
              <a:rPr lang="en-US"/>
              <a:t>Confidential</a:t>
            </a:r>
          </a:p>
        </p:txBody>
      </p:sp>
      <p:sp>
        <p:nvSpPr>
          <p:cNvPr id="6" name="Slide Number Placeholder 5">
            <a:extLst>
              <a:ext uri="{FF2B5EF4-FFF2-40B4-BE49-F238E27FC236}">
                <a16:creationId xmlns:a16="http://schemas.microsoft.com/office/drawing/2014/main" id="{C63D0CA8-0BC2-1F40-B6A2-A231B4E698C7}"/>
              </a:ext>
            </a:extLst>
          </p:cNvPr>
          <p:cNvSpPr>
            <a:spLocks noGrp="1"/>
          </p:cNvSpPr>
          <p:nvPr>
            <p:ph type="sldNum" sz="quarter" idx="4"/>
          </p:nvPr>
        </p:nvSpPr>
        <p:spPr>
          <a:xfrm>
            <a:off x="8610601" y="6510952"/>
            <a:ext cx="2743200" cy="365125"/>
          </a:xfrm>
          <a:prstGeom prst="rect">
            <a:avLst/>
          </a:prstGeom>
        </p:spPr>
        <p:txBody>
          <a:bodyPr vert="horz" lIns="91440" tIns="45720" rIns="91440" bIns="45720" rtlCol="0" anchor="ctr"/>
          <a:lstStyle>
            <a:lvl1pPr algn="r">
              <a:defRPr sz="1200" baseline="0">
                <a:solidFill>
                  <a:schemeClr val="tx1">
                    <a:tint val="75000"/>
                  </a:schemeClr>
                </a:solidFill>
                <a:latin typeface="Helvetica" pitchFamily="2" charset="0"/>
              </a:defRPr>
            </a:lvl1pPr>
          </a:lstStyle>
          <a:p>
            <a:fld id="{EBCB7C23-8A6E-0A44-A85D-05033C6D44F7}" type="slidenum">
              <a:rPr lang="en-US" smtClean="0"/>
              <a:pPr/>
              <a:t>‹#›</a:t>
            </a:fld>
            <a:endParaRPr lang="en-US"/>
          </a:p>
        </p:txBody>
      </p:sp>
      <p:sp>
        <p:nvSpPr>
          <p:cNvPr id="7" name="Rectangle 6">
            <a:extLst>
              <a:ext uri="{FF2B5EF4-FFF2-40B4-BE49-F238E27FC236}">
                <a16:creationId xmlns:a16="http://schemas.microsoft.com/office/drawing/2014/main" id="{51714B6D-EE7B-184D-B3E4-4CC2F23312CD}"/>
              </a:ext>
            </a:extLst>
          </p:cNvPr>
          <p:cNvSpPr/>
          <p:nvPr userDrawn="1"/>
        </p:nvSpPr>
        <p:spPr>
          <a:xfrm>
            <a:off x="381000" y="0"/>
            <a:ext cx="11810999" cy="365126"/>
          </a:xfrm>
          <a:prstGeom prst="rect">
            <a:avLst/>
          </a:prstGeom>
          <a:solidFill>
            <a:srgbClr val="6399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 name="Rectangle 7">
            <a:extLst>
              <a:ext uri="{FF2B5EF4-FFF2-40B4-BE49-F238E27FC236}">
                <a16:creationId xmlns:a16="http://schemas.microsoft.com/office/drawing/2014/main" id="{A36E4EA4-C92F-E842-9668-28DFD6732EA5}"/>
              </a:ext>
            </a:extLst>
          </p:cNvPr>
          <p:cNvSpPr/>
          <p:nvPr userDrawn="1"/>
        </p:nvSpPr>
        <p:spPr>
          <a:xfrm>
            <a:off x="1" y="0"/>
            <a:ext cx="380999" cy="6858000"/>
          </a:xfrm>
          <a:prstGeom prst="rect">
            <a:avLst/>
          </a:prstGeom>
          <a:solidFill>
            <a:srgbClr val="6399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 name="Rectangle 8">
            <a:extLst>
              <a:ext uri="{FF2B5EF4-FFF2-40B4-BE49-F238E27FC236}">
                <a16:creationId xmlns:a16="http://schemas.microsoft.com/office/drawing/2014/main" id="{7CC14F0C-F8F4-0044-9CE6-E264125BDA25}"/>
              </a:ext>
            </a:extLst>
          </p:cNvPr>
          <p:cNvSpPr/>
          <p:nvPr userDrawn="1"/>
        </p:nvSpPr>
        <p:spPr>
          <a:xfrm>
            <a:off x="380999" y="6492874"/>
            <a:ext cx="11430001" cy="365126"/>
          </a:xfrm>
          <a:prstGeom prst="rect">
            <a:avLst/>
          </a:prstGeom>
          <a:solidFill>
            <a:srgbClr val="6399AE">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0" name="Rectangle 9">
            <a:extLst>
              <a:ext uri="{FF2B5EF4-FFF2-40B4-BE49-F238E27FC236}">
                <a16:creationId xmlns:a16="http://schemas.microsoft.com/office/drawing/2014/main" id="{72AEE599-D9D5-3949-9FAB-95D7F7074E61}"/>
              </a:ext>
            </a:extLst>
          </p:cNvPr>
          <p:cNvSpPr/>
          <p:nvPr userDrawn="1"/>
        </p:nvSpPr>
        <p:spPr>
          <a:xfrm>
            <a:off x="11811000" y="365126"/>
            <a:ext cx="381001" cy="6492874"/>
          </a:xfrm>
          <a:prstGeom prst="rect">
            <a:avLst/>
          </a:prstGeom>
          <a:solidFill>
            <a:srgbClr val="6399AE">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Tree>
    <p:extLst>
      <p:ext uri="{BB962C8B-B14F-4D97-AF65-F5344CB8AC3E}">
        <p14:creationId xmlns:p14="http://schemas.microsoft.com/office/powerpoint/2010/main" val="27970629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8" r:id="rId3"/>
    <p:sldLayoutId id="2147483651" r:id="rId4"/>
    <p:sldLayoutId id="2147483652" r:id="rId5"/>
    <p:sldLayoutId id="2147483653" r:id="rId6"/>
    <p:sldLayoutId id="2147483654" r:id="rId7"/>
    <p:sldLayoutId id="2147483655" r:id="rId8"/>
    <p:sldLayoutId id="2147483656" r:id="rId9"/>
    <p:sldLayoutId id="2147483657" r:id="rId10"/>
  </p:sldLayoutIdLst>
  <p:hf hdr="0" dt="0"/>
  <p:txStyles>
    <p:titleStyle>
      <a:lvl1pPr algn="l" defTabSz="914423" rtl="0" eaLnBrk="1" latinLnBrk="0" hangingPunct="1">
        <a:lnSpc>
          <a:spcPct val="90000"/>
        </a:lnSpc>
        <a:spcBef>
          <a:spcPct val="0"/>
        </a:spcBef>
        <a:buNone/>
        <a:defRPr sz="3200" kern="1200" baseline="0">
          <a:solidFill>
            <a:schemeClr val="tx1">
              <a:lumMod val="50000"/>
              <a:lumOff val="50000"/>
            </a:schemeClr>
          </a:solidFill>
          <a:latin typeface="Route 159 Bold" pitchFamily="2" charset="77"/>
          <a:ea typeface="+mj-ea"/>
          <a:cs typeface="+mj-cs"/>
        </a:defRPr>
      </a:lvl1pPr>
    </p:titleStyle>
    <p:bodyStyle>
      <a:lvl1pPr marL="228606" indent="-228606" algn="l" defTabSz="914423" rtl="0" eaLnBrk="1" latinLnBrk="0" hangingPunct="1">
        <a:lnSpc>
          <a:spcPct val="90000"/>
        </a:lnSpc>
        <a:spcBef>
          <a:spcPts val="1001"/>
        </a:spcBef>
        <a:buFont typeface="Arial" panose="020B0604020202020204" pitchFamily="34" charset="0"/>
        <a:buChar char="•"/>
        <a:defRPr sz="1800" kern="1200" baseline="0">
          <a:solidFill>
            <a:schemeClr val="tx1"/>
          </a:solidFill>
          <a:latin typeface="Route 159" pitchFamily="2" charset="77"/>
          <a:ea typeface="+mn-ea"/>
          <a:cs typeface="+mn-cs"/>
        </a:defRPr>
      </a:lvl1pPr>
      <a:lvl2pPr marL="685818" indent="-228606" algn="l" defTabSz="914423" rtl="0" eaLnBrk="1" latinLnBrk="0" hangingPunct="1">
        <a:lnSpc>
          <a:spcPct val="90000"/>
        </a:lnSpc>
        <a:spcBef>
          <a:spcPts val="500"/>
        </a:spcBef>
        <a:buFont typeface="Arial" panose="020B0604020202020204" pitchFamily="34" charset="0"/>
        <a:buChar char="•"/>
        <a:defRPr sz="1800" kern="1200" baseline="0">
          <a:solidFill>
            <a:schemeClr val="tx1"/>
          </a:solidFill>
          <a:latin typeface="Route 159" pitchFamily="2" charset="77"/>
          <a:ea typeface="+mn-ea"/>
          <a:cs typeface="+mn-cs"/>
        </a:defRPr>
      </a:lvl2pPr>
      <a:lvl3pPr marL="1143029" indent="-228606" algn="l" defTabSz="914423" rtl="0" eaLnBrk="1" latinLnBrk="0" hangingPunct="1">
        <a:lnSpc>
          <a:spcPct val="90000"/>
        </a:lnSpc>
        <a:spcBef>
          <a:spcPts val="500"/>
        </a:spcBef>
        <a:buFont typeface="Arial" panose="020B0604020202020204" pitchFamily="34" charset="0"/>
        <a:buChar char="•"/>
        <a:defRPr sz="1400" kern="1200" baseline="0">
          <a:solidFill>
            <a:schemeClr val="tx1"/>
          </a:solidFill>
          <a:latin typeface="Route 159" pitchFamily="2" charset="77"/>
          <a:ea typeface="+mn-ea"/>
          <a:cs typeface="+mn-cs"/>
        </a:defRPr>
      </a:lvl3pPr>
      <a:lvl4pPr marL="1600241" indent="-228606" algn="l" defTabSz="914423" rtl="0" eaLnBrk="1" latinLnBrk="0" hangingPunct="1">
        <a:lnSpc>
          <a:spcPct val="90000"/>
        </a:lnSpc>
        <a:spcBef>
          <a:spcPts val="500"/>
        </a:spcBef>
        <a:buFont typeface="Arial" panose="020B0604020202020204" pitchFamily="34" charset="0"/>
        <a:buChar char="•"/>
        <a:defRPr sz="1400" kern="1200" baseline="0">
          <a:solidFill>
            <a:schemeClr val="tx1"/>
          </a:solidFill>
          <a:latin typeface="Route 159" pitchFamily="2" charset="77"/>
          <a:ea typeface="+mn-ea"/>
          <a:cs typeface="+mn-cs"/>
        </a:defRPr>
      </a:lvl4pPr>
      <a:lvl5pPr marL="2057452" indent="-228606" algn="l" defTabSz="914423" rtl="0" eaLnBrk="1" latinLnBrk="0" hangingPunct="1">
        <a:lnSpc>
          <a:spcPct val="90000"/>
        </a:lnSpc>
        <a:spcBef>
          <a:spcPts val="500"/>
        </a:spcBef>
        <a:buFont typeface="Arial" panose="020B0604020202020204" pitchFamily="34" charset="0"/>
        <a:buChar char="•"/>
        <a:defRPr sz="1400" kern="1200" baseline="0">
          <a:solidFill>
            <a:schemeClr val="tx1"/>
          </a:solidFill>
          <a:latin typeface="Route 159" pitchFamily="2" charset="77"/>
          <a:ea typeface="+mn-ea"/>
          <a:cs typeface="+mn-cs"/>
        </a:defRPr>
      </a:lvl5pPr>
      <a:lvl6pPr marL="2514663"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75"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86"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98"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IT"/>
      </a:defPPr>
      <a:lvl1pPr marL="0" algn="l" defTabSz="914423" rtl="0" eaLnBrk="1" latinLnBrk="0" hangingPunct="1">
        <a:defRPr sz="1801" kern="1200">
          <a:solidFill>
            <a:schemeClr val="tx1"/>
          </a:solidFill>
          <a:latin typeface="+mn-lt"/>
          <a:ea typeface="+mn-ea"/>
          <a:cs typeface="+mn-cs"/>
        </a:defRPr>
      </a:lvl1pPr>
      <a:lvl2pPr marL="457211" algn="l" defTabSz="914423" rtl="0" eaLnBrk="1" latinLnBrk="0" hangingPunct="1">
        <a:defRPr sz="1801" kern="1200">
          <a:solidFill>
            <a:schemeClr val="tx1"/>
          </a:solidFill>
          <a:latin typeface="+mn-lt"/>
          <a:ea typeface="+mn-ea"/>
          <a:cs typeface="+mn-cs"/>
        </a:defRPr>
      </a:lvl2pPr>
      <a:lvl3pPr marL="914423" algn="l" defTabSz="914423" rtl="0" eaLnBrk="1" latinLnBrk="0" hangingPunct="1">
        <a:defRPr sz="1801" kern="1200">
          <a:solidFill>
            <a:schemeClr val="tx1"/>
          </a:solidFill>
          <a:latin typeface="+mn-lt"/>
          <a:ea typeface="+mn-ea"/>
          <a:cs typeface="+mn-cs"/>
        </a:defRPr>
      </a:lvl3pPr>
      <a:lvl4pPr marL="1371634" algn="l" defTabSz="914423" rtl="0" eaLnBrk="1" latinLnBrk="0" hangingPunct="1">
        <a:defRPr sz="1801" kern="1200">
          <a:solidFill>
            <a:schemeClr val="tx1"/>
          </a:solidFill>
          <a:latin typeface="+mn-lt"/>
          <a:ea typeface="+mn-ea"/>
          <a:cs typeface="+mn-cs"/>
        </a:defRPr>
      </a:lvl4pPr>
      <a:lvl5pPr marL="1828846" algn="l" defTabSz="914423" rtl="0" eaLnBrk="1" latinLnBrk="0" hangingPunct="1">
        <a:defRPr sz="1801" kern="1200">
          <a:solidFill>
            <a:schemeClr val="tx1"/>
          </a:solidFill>
          <a:latin typeface="+mn-lt"/>
          <a:ea typeface="+mn-ea"/>
          <a:cs typeface="+mn-cs"/>
        </a:defRPr>
      </a:lvl5pPr>
      <a:lvl6pPr marL="2286057" algn="l" defTabSz="914423" rtl="0" eaLnBrk="1" latinLnBrk="0" hangingPunct="1">
        <a:defRPr sz="1801" kern="1200">
          <a:solidFill>
            <a:schemeClr val="tx1"/>
          </a:solidFill>
          <a:latin typeface="+mn-lt"/>
          <a:ea typeface="+mn-ea"/>
          <a:cs typeface="+mn-cs"/>
        </a:defRPr>
      </a:lvl6pPr>
      <a:lvl7pPr marL="2743269" algn="l" defTabSz="914423" rtl="0" eaLnBrk="1" latinLnBrk="0" hangingPunct="1">
        <a:defRPr sz="1801" kern="1200">
          <a:solidFill>
            <a:schemeClr val="tx1"/>
          </a:solidFill>
          <a:latin typeface="+mn-lt"/>
          <a:ea typeface="+mn-ea"/>
          <a:cs typeface="+mn-cs"/>
        </a:defRPr>
      </a:lvl7pPr>
      <a:lvl8pPr marL="3200480" algn="l" defTabSz="914423" rtl="0" eaLnBrk="1" latinLnBrk="0" hangingPunct="1">
        <a:defRPr sz="1801" kern="1200">
          <a:solidFill>
            <a:schemeClr val="tx1"/>
          </a:solidFill>
          <a:latin typeface="+mn-lt"/>
          <a:ea typeface="+mn-ea"/>
          <a:cs typeface="+mn-cs"/>
        </a:defRPr>
      </a:lvl8pPr>
      <a:lvl9pPr marL="3657691" algn="l" defTabSz="914423"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michele@checksig.io"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tags" Target="../tags/tag36.xml"/><Relationship Id="rId7" Type="http://schemas.openxmlformats.org/officeDocument/2006/relationships/image" Target="../media/image4.png"/><Relationship Id="rId12" Type="http://schemas.openxmlformats.org/officeDocument/2006/relationships/image" Target="../media/image2.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customXml" Target="../ink/ink1.xml"/><Relationship Id="rId11" Type="http://schemas.openxmlformats.org/officeDocument/2006/relationships/hyperlink" Target="mailto:michele@checksig.io" TargetMode="External"/><Relationship Id="rId5" Type="http://schemas.openxmlformats.org/officeDocument/2006/relationships/image" Target="../media/image61.jpeg"/><Relationship Id="rId10" Type="http://schemas.openxmlformats.org/officeDocument/2006/relationships/customXml" Target="../ink/ink3.xml"/><Relationship Id="rId4" Type="http://schemas.openxmlformats.org/officeDocument/2006/relationships/slideLayout" Target="../slideLayouts/slideLayout2.xml"/><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notesSlide" Target="../notesSlides/notesSlide4.xml"/><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3.jpeg"/><Relationship Id="rId11" Type="http://schemas.openxmlformats.org/officeDocument/2006/relationships/image" Target="../media/image18.jpe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jpeg"/><Relationship Id="rId9" Type="http://schemas.openxmlformats.org/officeDocument/2006/relationships/image" Target="../media/image16.png"/><Relationship Id="rId14" Type="http://schemas.openxmlformats.org/officeDocument/2006/relationships/image" Target="../media/image21.pn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4.xml"/><Relationship Id="rId7" Type="http://schemas.openxmlformats.org/officeDocument/2006/relationships/image" Target="../media/image26.sv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notesSlide" Target="../notesSlides/notesSlide5.xml"/><Relationship Id="rId10" Type="http://schemas.openxmlformats.org/officeDocument/2006/relationships/image" Target="../media/image29.png"/><Relationship Id="rId4" Type="http://schemas.openxmlformats.org/officeDocument/2006/relationships/slideLayout" Target="../slideLayouts/slideLayout2.xml"/><Relationship Id="rId9" Type="http://schemas.openxmlformats.org/officeDocument/2006/relationships/image" Target="../media/image28.svg"/></Relationships>
</file>

<file path=ppt/slides/_rels/slide6.xml.rels><?xml version="1.0" encoding="UTF-8" standalone="yes"?>
<Relationships xmlns="http://schemas.openxmlformats.org/package/2006/relationships"><Relationship Id="rId13" Type="http://schemas.openxmlformats.org/officeDocument/2006/relationships/tags" Target="../tags/tag17.xml"/><Relationship Id="rId18" Type="http://schemas.openxmlformats.org/officeDocument/2006/relationships/tags" Target="../tags/tag22.xml"/><Relationship Id="rId26" Type="http://schemas.openxmlformats.org/officeDocument/2006/relationships/tags" Target="../tags/tag30.xml"/><Relationship Id="rId39" Type="http://schemas.openxmlformats.org/officeDocument/2006/relationships/image" Target="../media/image39.png"/><Relationship Id="rId21" Type="http://schemas.openxmlformats.org/officeDocument/2006/relationships/tags" Target="../tags/tag25.xml"/><Relationship Id="rId34" Type="http://schemas.openxmlformats.org/officeDocument/2006/relationships/image" Target="../media/image34.svg"/><Relationship Id="rId42" Type="http://schemas.openxmlformats.org/officeDocument/2006/relationships/image" Target="../media/image42.svg"/><Relationship Id="rId47" Type="http://schemas.openxmlformats.org/officeDocument/2006/relationships/image" Target="../media/image47.png"/><Relationship Id="rId50" Type="http://schemas.openxmlformats.org/officeDocument/2006/relationships/image" Target="../media/image50.svg"/><Relationship Id="rId55" Type="http://schemas.openxmlformats.org/officeDocument/2006/relationships/image" Target="../media/image55.png"/><Relationship Id="rId7" Type="http://schemas.openxmlformats.org/officeDocument/2006/relationships/tags" Target="../tags/tag11.xml"/><Relationship Id="rId2" Type="http://schemas.openxmlformats.org/officeDocument/2006/relationships/tags" Target="../tags/tag6.xml"/><Relationship Id="rId16" Type="http://schemas.openxmlformats.org/officeDocument/2006/relationships/tags" Target="../tags/tag20.xml"/><Relationship Id="rId29" Type="http://schemas.openxmlformats.org/officeDocument/2006/relationships/slideLayout" Target="../slideLayouts/slideLayout2.xml"/><Relationship Id="rId11" Type="http://schemas.openxmlformats.org/officeDocument/2006/relationships/tags" Target="../tags/tag15.xml"/><Relationship Id="rId24" Type="http://schemas.openxmlformats.org/officeDocument/2006/relationships/tags" Target="../tags/tag28.xml"/><Relationship Id="rId32" Type="http://schemas.openxmlformats.org/officeDocument/2006/relationships/image" Target="../media/image32.svg"/><Relationship Id="rId37" Type="http://schemas.openxmlformats.org/officeDocument/2006/relationships/image" Target="../media/image37.png"/><Relationship Id="rId40" Type="http://schemas.openxmlformats.org/officeDocument/2006/relationships/image" Target="../media/image40.svg"/><Relationship Id="rId45" Type="http://schemas.openxmlformats.org/officeDocument/2006/relationships/image" Target="../media/image45.png"/><Relationship Id="rId53" Type="http://schemas.openxmlformats.org/officeDocument/2006/relationships/image" Target="../media/image53.png"/><Relationship Id="rId58" Type="http://schemas.openxmlformats.org/officeDocument/2006/relationships/image" Target="../media/image58.svg"/><Relationship Id="rId5" Type="http://schemas.openxmlformats.org/officeDocument/2006/relationships/tags" Target="../tags/tag9.xml"/><Relationship Id="rId19" Type="http://schemas.openxmlformats.org/officeDocument/2006/relationships/tags" Target="../tags/tag23.xml"/><Relationship Id="rId4" Type="http://schemas.openxmlformats.org/officeDocument/2006/relationships/tags" Target="../tags/tag8.xml"/><Relationship Id="rId9" Type="http://schemas.openxmlformats.org/officeDocument/2006/relationships/tags" Target="../tags/tag13.xml"/><Relationship Id="rId14" Type="http://schemas.openxmlformats.org/officeDocument/2006/relationships/tags" Target="../tags/tag18.xml"/><Relationship Id="rId22" Type="http://schemas.openxmlformats.org/officeDocument/2006/relationships/tags" Target="../tags/tag26.xml"/><Relationship Id="rId27" Type="http://schemas.openxmlformats.org/officeDocument/2006/relationships/tags" Target="../tags/tag31.xml"/><Relationship Id="rId30" Type="http://schemas.openxmlformats.org/officeDocument/2006/relationships/notesSlide" Target="../notesSlides/notesSlide6.xml"/><Relationship Id="rId35" Type="http://schemas.openxmlformats.org/officeDocument/2006/relationships/image" Target="../media/image35.png"/><Relationship Id="rId43" Type="http://schemas.openxmlformats.org/officeDocument/2006/relationships/image" Target="../media/image43.png"/><Relationship Id="rId48" Type="http://schemas.openxmlformats.org/officeDocument/2006/relationships/image" Target="../media/image48.svg"/><Relationship Id="rId56" Type="http://schemas.openxmlformats.org/officeDocument/2006/relationships/image" Target="../media/image56.svg"/><Relationship Id="rId8" Type="http://schemas.openxmlformats.org/officeDocument/2006/relationships/tags" Target="../tags/tag12.xml"/><Relationship Id="rId51" Type="http://schemas.openxmlformats.org/officeDocument/2006/relationships/image" Target="../media/image51.png"/><Relationship Id="rId3" Type="http://schemas.openxmlformats.org/officeDocument/2006/relationships/tags" Target="../tags/tag7.xml"/><Relationship Id="rId12" Type="http://schemas.openxmlformats.org/officeDocument/2006/relationships/tags" Target="../tags/tag16.xml"/><Relationship Id="rId17" Type="http://schemas.openxmlformats.org/officeDocument/2006/relationships/tags" Target="../tags/tag21.xml"/><Relationship Id="rId25" Type="http://schemas.openxmlformats.org/officeDocument/2006/relationships/tags" Target="../tags/tag29.xml"/><Relationship Id="rId33" Type="http://schemas.openxmlformats.org/officeDocument/2006/relationships/image" Target="../media/image33.png"/><Relationship Id="rId38" Type="http://schemas.openxmlformats.org/officeDocument/2006/relationships/image" Target="../media/image38.svg"/><Relationship Id="rId46" Type="http://schemas.openxmlformats.org/officeDocument/2006/relationships/image" Target="../media/image46.svg"/><Relationship Id="rId59" Type="http://schemas.openxmlformats.org/officeDocument/2006/relationships/image" Target="../media/image2.png"/><Relationship Id="rId20" Type="http://schemas.openxmlformats.org/officeDocument/2006/relationships/tags" Target="../tags/tag24.xml"/><Relationship Id="rId41" Type="http://schemas.openxmlformats.org/officeDocument/2006/relationships/image" Target="../media/image41.png"/><Relationship Id="rId54" Type="http://schemas.openxmlformats.org/officeDocument/2006/relationships/image" Target="../media/image54.svg"/><Relationship Id="rId1" Type="http://schemas.openxmlformats.org/officeDocument/2006/relationships/tags" Target="../tags/tag5.xml"/><Relationship Id="rId6" Type="http://schemas.openxmlformats.org/officeDocument/2006/relationships/tags" Target="../tags/tag10.xml"/><Relationship Id="rId15" Type="http://schemas.openxmlformats.org/officeDocument/2006/relationships/tags" Target="../tags/tag19.xml"/><Relationship Id="rId23" Type="http://schemas.openxmlformats.org/officeDocument/2006/relationships/tags" Target="../tags/tag27.xml"/><Relationship Id="rId28" Type="http://schemas.openxmlformats.org/officeDocument/2006/relationships/tags" Target="../tags/tag32.xml"/><Relationship Id="rId36" Type="http://schemas.openxmlformats.org/officeDocument/2006/relationships/image" Target="../media/image36.svg"/><Relationship Id="rId49" Type="http://schemas.openxmlformats.org/officeDocument/2006/relationships/image" Target="../media/image49.png"/><Relationship Id="rId57" Type="http://schemas.openxmlformats.org/officeDocument/2006/relationships/image" Target="../media/image57.png"/><Relationship Id="rId10" Type="http://schemas.openxmlformats.org/officeDocument/2006/relationships/tags" Target="../tags/tag14.xml"/><Relationship Id="rId31" Type="http://schemas.openxmlformats.org/officeDocument/2006/relationships/image" Target="../media/image31.png"/><Relationship Id="rId44" Type="http://schemas.openxmlformats.org/officeDocument/2006/relationships/image" Target="../media/image44.svg"/><Relationship Id="rId52" Type="http://schemas.openxmlformats.org/officeDocument/2006/relationships/image" Target="../media/image52.sv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33.xml"/><Relationship Id="rId5" Type="http://schemas.openxmlformats.org/officeDocument/2006/relationships/image" Target="../media/image56.svg"/><Relationship Id="rId4" Type="http://schemas.openxmlformats.org/officeDocument/2006/relationships/image" Target="../media/image55.png"/></Relationships>
</file>

<file path=ppt/slides/_rels/slide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B18D5-5A3F-394F-98EF-219E0C5E5245}"/>
              </a:ext>
            </a:extLst>
          </p:cNvPr>
          <p:cNvSpPr>
            <a:spLocks noGrp="1"/>
          </p:cNvSpPr>
          <p:nvPr>
            <p:ph type="ctrTitle"/>
          </p:nvPr>
        </p:nvSpPr>
        <p:spPr>
          <a:xfrm>
            <a:off x="1019175" y="2597872"/>
            <a:ext cx="10027121" cy="1201473"/>
          </a:xfrm>
        </p:spPr>
        <p:txBody>
          <a:bodyPr lIns="0" rIns="0">
            <a:normAutofit/>
          </a:bodyPr>
          <a:lstStyle/>
          <a:p>
            <a:pPr algn="l">
              <a:lnSpc>
                <a:spcPct val="80000"/>
              </a:lnSpc>
            </a:pPr>
            <a:r>
              <a:rPr lang="en-US" sz="5300" b="1">
                <a:solidFill>
                  <a:srgbClr val="1A171B"/>
                </a:solidFill>
              </a:rPr>
              <a:t>Your Bitcoins, Safe and Easy</a:t>
            </a:r>
            <a:endParaRPr lang="en-IT" sz="3100">
              <a:solidFill>
                <a:srgbClr val="1A171B"/>
              </a:solidFill>
            </a:endParaRPr>
          </a:p>
        </p:txBody>
      </p:sp>
      <p:sp>
        <p:nvSpPr>
          <p:cNvPr id="3" name="Subtitle 2">
            <a:extLst>
              <a:ext uri="{FF2B5EF4-FFF2-40B4-BE49-F238E27FC236}">
                <a16:creationId xmlns:a16="http://schemas.microsoft.com/office/drawing/2014/main" id="{1F86F801-1D5E-FF47-9CEB-E579EF85E8EB}"/>
              </a:ext>
            </a:extLst>
          </p:cNvPr>
          <p:cNvSpPr>
            <a:spLocks noGrp="1"/>
          </p:cNvSpPr>
          <p:nvPr>
            <p:ph type="subTitle" idx="1"/>
          </p:nvPr>
        </p:nvSpPr>
        <p:spPr>
          <a:xfrm>
            <a:off x="1019175" y="5383443"/>
            <a:ext cx="9144000" cy="823474"/>
          </a:xfrm>
        </p:spPr>
        <p:txBody>
          <a:bodyPr lIns="0" rIns="0">
            <a:normAutofit/>
          </a:bodyPr>
          <a:lstStyle/>
          <a:p>
            <a:pPr algn="l"/>
            <a:endParaRPr lang="en-IT" dirty="0"/>
          </a:p>
          <a:p>
            <a:pPr algn="l"/>
            <a:r>
              <a:rPr lang="en-US" sz="1800" dirty="0">
                <a:solidFill>
                  <a:schemeClr val="tx1">
                    <a:lumMod val="50000"/>
                    <a:lumOff val="50000"/>
                  </a:schemeClr>
                </a:solidFill>
              </a:rPr>
              <a:t>November 4,</a:t>
            </a:r>
            <a:r>
              <a:rPr lang="en-IT" sz="1800" dirty="0">
                <a:solidFill>
                  <a:schemeClr val="tx1">
                    <a:lumMod val="50000"/>
                    <a:lumOff val="50000"/>
                  </a:schemeClr>
                </a:solidFill>
              </a:rPr>
              <a:t> 2021</a:t>
            </a:r>
          </a:p>
        </p:txBody>
      </p:sp>
      <p:pic>
        <p:nvPicPr>
          <p:cNvPr id="7" name="Picture 6" descr="A picture containing text, sign&#10;&#10;Description automatically generated">
            <a:extLst>
              <a:ext uri="{FF2B5EF4-FFF2-40B4-BE49-F238E27FC236}">
                <a16:creationId xmlns:a16="http://schemas.microsoft.com/office/drawing/2014/main" id="{D77DE590-D710-704F-B33E-3C26F3B4FC32}"/>
              </a:ext>
            </a:extLst>
          </p:cNvPr>
          <p:cNvPicPr>
            <a:picLocks noChangeAspect="1"/>
          </p:cNvPicPr>
          <p:nvPr/>
        </p:nvPicPr>
        <p:blipFill rotWithShape="1">
          <a:blip r:embed="rId3"/>
          <a:srcRect b="4241"/>
          <a:stretch/>
        </p:blipFill>
        <p:spPr>
          <a:xfrm>
            <a:off x="869726" y="703391"/>
            <a:ext cx="4284459" cy="1088276"/>
          </a:xfrm>
          <a:prstGeom prst="rect">
            <a:avLst/>
          </a:prstGeom>
        </p:spPr>
      </p:pic>
      <p:sp>
        <p:nvSpPr>
          <p:cNvPr id="11" name="Title 1">
            <a:extLst>
              <a:ext uri="{FF2B5EF4-FFF2-40B4-BE49-F238E27FC236}">
                <a16:creationId xmlns:a16="http://schemas.microsoft.com/office/drawing/2014/main" id="{EBD753D0-6D4D-4107-BB51-A18AAE7D9CE8}"/>
              </a:ext>
            </a:extLst>
          </p:cNvPr>
          <p:cNvSpPr txBox="1">
            <a:spLocks/>
          </p:cNvSpPr>
          <p:nvPr/>
        </p:nvSpPr>
        <p:spPr>
          <a:xfrm>
            <a:off x="1019175" y="3773048"/>
            <a:ext cx="10161858" cy="387798"/>
          </a:xfrm>
          <a:prstGeom prst="rect">
            <a:avLst/>
          </a:prstGeom>
        </p:spPr>
        <p:txBody>
          <a:bodyPr vert="horz" wrap="square" lIns="0" tIns="45720" rIns="0" bIns="45720" rtlCol="0" anchor="t">
            <a:spAutoFit/>
          </a:bodyPr>
          <a:lstStyle>
            <a:lvl1pPr algn="ctr" defTabSz="914423" rtl="0" eaLnBrk="1" latinLnBrk="0" hangingPunct="1">
              <a:lnSpc>
                <a:spcPct val="90000"/>
              </a:lnSpc>
              <a:spcBef>
                <a:spcPct val="0"/>
              </a:spcBef>
              <a:buNone/>
              <a:defRPr sz="6000" kern="1200" baseline="0">
                <a:solidFill>
                  <a:schemeClr val="tx1">
                    <a:lumMod val="50000"/>
                    <a:lumOff val="50000"/>
                  </a:schemeClr>
                </a:solidFill>
                <a:latin typeface="Route 159 Bold" pitchFamily="2" charset="77"/>
                <a:ea typeface="+mj-ea"/>
                <a:cs typeface="+mj-cs"/>
              </a:defRPr>
            </a:lvl1pPr>
          </a:lstStyle>
          <a:p>
            <a:pPr algn="l">
              <a:lnSpc>
                <a:spcPct val="80000"/>
              </a:lnSpc>
            </a:pPr>
            <a:r>
              <a:rPr lang="en-US" sz="2400" dirty="0">
                <a:solidFill>
                  <a:srgbClr val="65A3BE"/>
                </a:solidFill>
              </a:rPr>
              <a:t>Solutions </a:t>
            </a:r>
            <a:r>
              <a:rPr lang="en-IT" sz="2400" dirty="0">
                <a:solidFill>
                  <a:srgbClr val="65A3BE"/>
                </a:solidFill>
              </a:rPr>
              <a:t>for High-Net-Worth Individuals </a:t>
            </a:r>
            <a:r>
              <a:rPr lang="en-US" sz="2400" dirty="0">
                <a:solidFill>
                  <a:srgbClr val="65A3BE"/>
                </a:solidFill>
              </a:rPr>
              <a:t>and </a:t>
            </a:r>
            <a:r>
              <a:rPr lang="en-IT" sz="2400" dirty="0">
                <a:solidFill>
                  <a:srgbClr val="65A3BE"/>
                </a:solidFill>
              </a:rPr>
              <a:t>Institutional Investors</a:t>
            </a:r>
            <a:endParaRPr lang="en-IT" sz="2800" dirty="0">
              <a:solidFill>
                <a:srgbClr val="65A3BE"/>
              </a:solidFill>
            </a:endParaRPr>
          </a:p>
        </p:txBody>
      </p:sp>
      <p:sp>
        <p:nvSpPr>
          <p:cNvPr id="12" name="Subtitle 2">
            <a:extLst>
              <a:ext uri="{FF2B5EF4-FFF2-40B4-BE49-F238E27FC236}">
                <a16:creationId xmlns:a16="http://schemas.microsoft.com/office/drawing/2014/main" id="{33312E88-FA8A-44C0-818A-0B8041509E87}"/>
              </a:ext>
            </a:extLst>
          </p:cNvPr>
          <p:cNvSpPr txBox="1">
            <a:spLocks/>
          </p:cNvSpPr>
          <p:nvPr/>
        </p:nvSpPr>
        <p:spPr>
          <a:xfrm>
            <a:off x="1019175" y="6593292"/>
            <a:ext cx="9757950" cy="178674"/>
          </a:xfrm>
          <a:prstGeom prst="rect">
            <a:avLst/>
          </a:prstGeom>
        </p:spPr>
        <p:txBody>
          <a:bodyPr vert="horz" lIns="0" tIns="45720" rIns="0" bIns="45720" rtlCol="0">
            <a:normAutofit/>
          </a:bodyPr>
          <a:lstStyle>
            <a:lvl1pPr marL="228606" indent="-228606" algn="l" defTabSz="914423" rtl="0" eaLnBrk="1" latinLnBrk="0" hangingPunct="1">
              <a:lnSpc>
                <a:spcPct val="90000"/>
              </a:lnSpc>
              <a:spcBef>
                <a:spcPts val="1001"/>
              </a:spcBef>
              <a:buFont typeface="Arial" panose="020B0604020202020204" pitchFamily="34" charset="0"/>
              <a:buChar char="•"/>
              <a:defRPr sz="1800" kern="1200" baseline="0">
                <a:solidFill>
                  <a:schemeClr val="tx1"/>
                </a:solidFill>
                <a:latin typeface="Route 159" pitchFamily="2" charset="77"/>
                <a:ea typeface="+mn-ea"/>
                <a:cs typeface="+mn-cs"/>
              </a:defRPr>
            </a:lvl1pPr>
            <a:lvl2pPr marL="685818" indent="-228606" algn="l" defTabSz="914423" rtl="0" eaLnBrk="1" latinLnBrk="0" hangingPunct="1">
              <a:lnSpc>
                <a:spcPct val="90000"/>
              </a:lnSpc>
              <a:spcBef>
                <a:spcPts val="500"/>
              </a:spcBef>
              <a:buFont typeface="Arial" panose="020B0604020202020204" pitchFamily="34" charset="0"/>
              <a:buChar char="•"/>
              <a:defRPr sz="1800" kern="1200" baseline="0">
                <a:solidFill>
                  <a:schemeClr val="tx1"/>
                </a:solidFill>
                <a:latin typeface="Route 159" pitchFamily="2" charset="77"/>
                <a:ea typeface="+mn-ea"/>
                <a:cs typeface="+mn-cs"/>
              </a:defRPr>
            </a:lvl2pPr>
            <a:lvl3pPr marL="1143029" indent="-228606" algn="l" defTabSz="914423" rtl="0" eaLnBrk="1" latinLnBrk="0" hangingPunct="1">
              <a:lnSpc>
                <a:spcPct val="90000"/>
              </a:lnSpc>
              <a:spcBef>
                <a:spcPts val="500"/>
              </a:spcBef>
              <a:buFont typeface="Arial" panose="020B0604020202020204" pitchFamily="34" charset="0"/>
              <a:buChar char="•"/>
              <a:defRPr sz="1400" kern="1200" baseline="0">
                <a:solidFill>
                  <a:schemeClr val="tx1"/>
                </a:solidFill>
                <a:latin typeface="Route 159" pitchFamily="2" charset="77"/>
                <a:ea typeface="+mn-ea"/>
                <a:cs typeface="+mn-cs"/>
              </a:defRPr>
            </a:lvl3pPr>
            <a:lvl4pPr marL="1600241" indent="-228606" algn="l" defTabSz="914423" rtl="0" eaLnBrk="1" latinLnBrk="0" hangingPunct="1">
              <a:lnSpc>
                <a:spcPct val="90000"/>
              </a:lnSpc>
              <a:spcBef>
                <a:spcPts val="500"/>
              </a:spcBef>
              <a:buFont typeface="Arial" panose="020B0604020202020204" pitchFamily="34" charset="0"/>
              <a:buChar char="•"/>
              <a:defRPr sz="1400" kern="1200" baseline="0">
                <a:solidFill>
                  <a:schemeClr val="tx1"/>
                </a:solidFill>
                <a:latin typeface="Route 159" pitchFamily="2" charset="77"/>
                <a:ea typeface="+mn-ea"/>
                <a:cs typeface="+mn-cs"/>
              </a:defRPr>
            </a:lvl4pPr>
            <a:lvl5pPr marL="2057452" indent="-228606" algn="l" defTabSz="914423" rtl="0" eaLnBrk="1" latinLnBrk="0" hangingPunct="1">
              <a:lnSpc>
                <a:spcPct val="90000"/>
              </a:lnSpc>
              <a:spcBef>
                <a:spcPts val="500"/>
              </a:spcBef>
              <a:buFont typeface="Arial" panose="020B0604020202020204" pitchFamily="34" charset="0"/>
              <a:buChar char="•"/>
              <a:defRPr sz="1400" kern="1200" baseline="0">
                <a:solidFill>
                  <a:schemeClr val="tx1"/>
                </a:solidFill>
                <a:latin typeface="Route 159" pitchFamily="2" charset="77"/>
                <a:ea typeface="+mn-ea"/>
                <a:cs typeface="+mn-cs"/>
              </a:defRPr>
            </a:lvl5pPr>
            <a:lvl6pPr marL="2514663"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75"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86"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98"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0" indent="0">
              <a:lnSpc>
                <a:spcPct val="120000"/>
              </a:lnSpc>
              <a:spcBef>
                <a:spcPts val="0"/>
              </a:spcBef>
              <a:buNone/>
            </a:pPr>
            <a:r>
              <a:rPr lang="en-GB" sz="500">
                <a:solidFill>
                  <a:schemeClr val="bg1"/>
                </a:solidFill>
              </a:rPr>
              <a:t>All rights reserved. The information contained in this document is confidential. Without prior written approval, no part of this document may be reproduced or transmitted in any form or by any means, including but not limited to electronic, mechanical, photocopying or recording or stored in any retrieval system of whatever nature.</a:t>
            </a:r>
            <a:endParaRPr lang="en-IT" sz="500">
              <a:solidFill>
                <a:schemeClr val="bg1"/>
              </a:solidFill>
            </a:endParaRPr>
          </a:p>
        </p:txBody>
      </p:sp>
      <p:sp>
        <p:nvSpPr>
          <p:cNvPr id="8" name="TextBox 7">
            <a:extLst>
              <a:ext uri="{FF2B5EF4-FFF2-40B4-BE49-F238E27FC236}">
                <a16:creationId xmlns:a16="http://schemas.microsoft.com/office/drawing/2014/main" id="{43F56059-30B0-4A85-AAF1-DE7EEE638E53}"/>
              </a:ext>
            </a:extLst>
          </p:cNvPr>
          <p:cNvSpPr txBox="1"/>
          <p:nvPr/>
        </p:nvSpPr>
        <p:spPr>
          <a:xfrm>
            <a:off x="5649687" y="5701802"/>
            <a:ext cx="5910943" cy="584775"/>
          </a:xfrm>
          <a:prstGeom prst="rect">
            <a:avLst/>
          </a:prstGeom>
          <a:noFill/>
        </p:spPr>
        <p:txBody>
          <a:bodyPr wrap="square" rtlCol="0">
            <a:spAutoFit/>
          </a:bodyPr>
          <a:lstStyle/>
          <a:p>
            <a:pPr algn="r"/>
            <a:r>
              <a:rPr lang="en-US" sz="1600" b="1" dirty="0">
                <a:solidFill>
                  <a:schemeClr val="tx1">
                    <a:lumMod val="50000"/>
                    <a:lumOff val="50000"/>
                  </a:schemeClr>
                </a:solidFill>
                <a:latin typeface="Route 159 Bold" pitchFamily="2" charset="77"/>
              </a:rPr>
              <a:t>Michele Mandelli</a:t>
            </a:r>
            <a:r>
              <a:rPr lang="en-IT" sz="1600" b="1" dirty="0">
                <a:solidFill>
                  <a:schemeClr val="tx1">
                    <a:lumMod val="50000"/>
                    <a:lumOff val="50000"/>
                  </a:schemeClr>
                </a:solidFill>
                <a:latin typeface="Route 159 Bold" pitchFamily="2" charset="77"/>
              </a:rPr>
              <a:t> </a:t>
            </a:r>
            <a:r>
              <a:rPr lang="en-IT" sz="1600" dirty="0">
                <a:solidFill>
                  <a:schemeClr val="tx1">
                    <a:lumMod val="50000"/>
                    <a:lumOff val="50000"/>
                  </a:schemeClr>
                </a:solidFill>
                <a:latin typeface="Route 159" pitchFamily="2" charset="77"/>
              </a:rPr>
              <a:t>/ </a:t>
            </a:r>
            <a:r>
              <a:rPr lang="en-US" sz="1600" dirty="0">
                <a:solidFill>
                  <a:schemeClr val="tx1">
                    <a:lumMod val="50000"/>
                    <a:lumOff val="50000"/>
                  </a:schemeClr>
                </a:solidFill>
                <a:latin typeface="Route 159" pitchFamily="2" charset="77"/>
              </a:rPr>
              <a:t>Managing Partner</a:t>
            </a:r>
            <a:endParaRPr lang="en-IT" sz="1600" dirty="0">
              <a:solidFill>
                <a:schemeClr val="tx1">
                  <a:lumMod val="50000"/>
                  <a:lumOff val="50000"/>
                </a:schemeClr>
              </a:solidFill>
              <a:latin typeface="Route 159" pitchFamily="2" charset="77"/>
            </a:endParaRPr>
          </a:p>
          <a:p>
            <a:pPr algn="r"/>
            <a:r>
              <a:rPr lang="en-US" sz="1600" dirty="0" err="1">
                <a:latin typeface="Route 159" pitchFamily="2" charset="77"/>
                <a:hlinkClick r:id="rId4"/>
              </a:rPr>
              <a:t>michele</a:t>
            </a:r>
            <a:r>
              <a:rPr lang="en-IT" sz="1600" dirty="0">
                <a:latin typeface="Route 159" pitchFamily="2" charset="77"/>
                <a:hlinkClick r:id="rId4"/>
              </a:rPr>
              <a:t>@checksig.io</a:t>
            </a:r>
            <a:endParaRPr lang="en-IT" sz="1600" dirty="0">
              <a:latin typeface="Route 159" pitchFamily="2" charset="77"/>
            </a:endParaRPr>
          </a:p>
        </p:txBody>
      </p:sp>
    </p:spTree>
    <p:extLst>
      <p:ext uri="{BB962C8B-B14F-4D97-AF65-F5344CB8AC3E}">
        <p14:creationId xmlns:p14="http://schemas.microsoft.com/office/powerpoint/2010/main" val="28492755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139FB-4383-4584-8F79-D349E349D060}"/>
              </a:ext>
            </a:extLst>
          </p:cNvPr>
          <p:cNvSpPr>
            <a:spLocks noGrp="1"/>
          </p:cNvSpPr>
          <p:nvPr>
            <p:ph type="title"/>
          </p:nvPr>
        </p:nvSpPr>
        <p:spPr/>
        <p:txBody>
          <a:bodyPr/>
          <a:lstStyle/>
          <a:p>
            <a:r>
              <a:rPr lang="en-US" dirty="0" err="1"/>
              <a:t>CheckSig</a:t>
            </a:r>
            <a:br>
              <a:rPr lang="en-US" dirty="0"/>
            </a:br>
            <a:r>
              <a:rPr lang="en-US" dirty="0"/>
              <a:t>a new standard for transparent bitcoin custody</a:t>
            </a:r>
          </a:p>
        </p:txBody>
      </p:sp>
      <p:sp>
        <p:nvSpPr>
          <p:cNvPr id="4" name="Footer Placeholder 3">
            <a:extLst>
              <a:ext uri="{FF2B5EF4-FFF2-40B4-BE49-F238E27FC236}">
                <a16:creationId xmlns:a16="http://schemas.microsoft.com/office/drawing/2014/main" id="{25B115B5-1D60-44AA-A622-8B4A893249A9}"/>
              </a:ext>
            </a:extLst>
          </p:cNvPr>
          <p:cNvSpPr>
            <a:spLocks noGrp="1"/>
          </p:cNvSpPr>
          <p:nvPr>
            <p:ph type="ftr" sz="quarter" idx="11"/>
          </p:nvPr>
        </p:nvSpPr>
        <p:spPr/>
        <p:txBody>
          <a:bodyPr/>
          <a:lstStyle/>
          <a:p>
            <a:r>
              <a:rPr lang="en-US"/>
              <a:t>Confidential</a:t>
            </a:r>
          </a:p>
        </p:txBody>
      </p:sp>
      <p:pic>
        <p:nvPicPr>
          <p:cNvPr id="4098" name="Picture 2" descr="COPA Logo">
            <a:extLst>
              <a:ext uri="{FF2B5EF4-FFF2-40B4-BE49-F238E27FC236}">
                <a16:creationId xmlns:a16="http://schemas.microsoft.com/office/drawing/2014/main" id="{EF733F46-3954-4625-8F86-AD4DB09FC1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946" y="4128663"/>
            <a:ext cx="4273222" cy="9052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icture containing text, sign&#10;&#10;Description automatically generated">
            <a:extLst>
              <a:ext uri="{FF2B5EF4-FFF2-40B4-BE49-F238E27FC236}">
                <a16:creationId xmlns:a16="http://schemas.microsoft.com/office/drawing/2014/main" id="{05651779-D798-4865-93C5-B6EAF78BAD5A}"/>
              </a:ext>
            </a:extLst>
          </p:cNvPr>
          <p:cNvPicPr>
            <a:picLocks noChangeAspect="1"/>
          </p:cNvPicPr>
          <p:nvPr/>
        </p:nvPicPr>
        <p:blipFill rotWithShape="1">
          <a:blip r:embed="rId4"/>
          <a:srcRect b="4241"/>
          <a:stretch/>
        </p:blipFill>
        <p:spPr>
          <a:xfrm>
            <a:off x="689056" y="2496855"/>
            <a:ext cx="3669783" cy="932145"/>
          </a:xfrm>
          <a:prstGeom prst="rect">
            <a:avLst/>
          </a:prstGeom>
        </p:spPr>
      </p:pic>
      <p:sp>
        <p:nvSpPr>
          <p:cNvPr id="8" name="TextBox 7">
            <a:extLst>
              <a:ext uri="{FF2B5EF4-FFF2-40B4-BE49-F238E27FC236}">
                <a16:creationId xmlns:a16="http://schemas.microsoft.com/office/drawing/2014/main" id="{EC5071BF-B66F-432D-8313-6C660B7C79D2}"/>
              </a:ext>
            </a:extLst>
          </p:cNvPr>
          <p:cNvSpPr txBox="1"/>
          <p:nvPr/>
        </p:nvSpPr>
        <p:spPr>
          <a:xfrm>
            <a:off x="689056" y="3380706"/>
            <a:ext cx="4955779" cy="646331"/>
          </a:xfrm>
          <a:prstGeom prst="rect">
            <a:avLst/>
          </a:prstGeom>
          <a:noFill/>
        </p:spPr>
        <p:txBody>
          <a:bodyPr wrap="none" rtlCol="0">
            <a:spAutoFit/>
          </a:bodyPr>
          <a:lstStyle/>
          <a:p>
            <a:r>
              <a:rPr lang="en-US" sz="3600" dirty="0"/>
              <a:t>Is a proud member of the</a:t>
            </a:r>
            <a:endParaRPr lang="en-US" dirty="0"/>
          </a:p>
        </p:txBody>
      </p:sp>
      <p:sp>
        <p:nvSpPr>
          <p:cNvPr id="9" name="TextBox 8">
            <a:extLst>
              <a:ext uri="{FF2B5EF4-FFF2-40B4-BE49-F238E27FC236}">
                <a16:creationId xmlns:a16="http://schemas.microsoft.com/office/drawing/2014/main" id="{DBD75712-02A3-47EB-9A4C-C2F25A651C62}"/>
              </a:ext>
            </a:extLst>
          </p:cNvPr>
          <p:cNvSpPr txBox="1"/>
          <p:nvPr/>
        </p:nvSpPr>
        <p:spPr>
          <a:xfrm>
            <a:off x="774345" y="4910888"/>
            <a:ext cx="4716106" cy="830997"/>
          </a:xfrm>
          <a:prstGeom prst="rect">
            <a:avLst/>
          </a:prstGeom>
          <a:noFill/>
        </p:spPr>
        <p:txBody>
          <a:bodyPr wrap="square" rtlCol="0">
            <a:spAutoFit/>
          </a:bodyPr>
          <a:lstStyle/>
          <a:p>
            <a:r>
              <a:rPr lang="en-US" sz="2400" dirty="0"/>
              <a:t>Along with Coinbase, Kraken, </a:t>
            </a:r>
            <a:r>
              <a:rPr lang="en-US" sz="2400" dirty="0" err="1"/>
              <a:t>Blockstream</a:t>
            </a:r>
            <a:r>
              <a:rPr lang="en-US" sz="2400" dirty="0"/>
              <a:t> and many others</a:t>
            </a:r>
            <a:endParaRPr lang="en-US" sz="1200" dirty="0"/>
          </a:p>
        </p:txBody>
      </p:sp>
      <p:sp>
        <p:nvSpPr>
          <p:cNvPr id="6" name="Arrow: Chevron 5">
            <a:extLst>
              <a:ext uri="{FF2B5EF4-FFF2-40B4-BE49-F238E27FC236}">
                <a16:creationId xmlns:a16="http://schemas.microsoft.com/office/drawing/2014/main" id="{6635FBC5-A055-495E-9993-385C44257D6F}"/>
              </a:ext>
            </a:extLst>
          </p:cNvPr>
          <p:cNvSpPr/>
          <p:nvPr/>
        </p:nvSpPr>
        <p:spPr>
          <a:xfrm>
            <a:off x="5785945" y="2454166"/>
            <a:ext cx="599089" cy="3457903"/>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6859A328-F1E7-41AD-925E-CEC709DDF58B}"/>
              </a:ext>
            </a:extLst>
          </p:cNvPr>
          <p:cNvSpPr txBox="1"/>
          <p:nvPr/>
        </p:nvSpPr>
        <p:spPr>
          <a:xfrm>
            <a:off x="6590335" y="2391590"/>
            <a:ext cx="5066841" cy="3662541"/>
          </a:xfrm>
          <a:prstGeom prst="rect">
            <a:avLst/>
          </a:prstGeom>
          <a:noFill/>
        </p:spPr>
        <p:txBody>
          <a:bodyPr wrap="square" rtlCol="0">
            <a:spAutoFit/>
          </a:bodyPr>
          <a:lstStyle/>
          <a:p>
            <a:r>
              <a:rPr lang="en-US" sz="2000" b="0" i="0" dirty="0">
                <a:solidFill>
                  <a:srgbClr val="404040"/>
                </a:solidFill>
                <a:effectLst/>
                <a:latin typeface="Route 159" panose="00000500000000000000" pitchFamily="50" charset="0"/>
              </a:rPr>
              <a:t>A </a:t>
            </a:r>
            <a:r>
              <a:rPr lang="en-US" sz="2000" b="1" i="0" dirty="0">
                <a:solidFill>
                  <a:srgbClr val="404040"/>
                </a:solidFill>
                <a:effectLst/>
                <a:latin typeface="Route 159 Bold" panose="00000500000000000000" pitchFamily="50" charset="0"/>
              </a:rPr>
              <a:t>non-profit</a:t>
            </a:r>
            <a:r>
              <a:rPr lang="en-US" sz="2000" b="0" i="0" dirty="0">
                <a:solidFill>
                  <a:srgbClr val="404040"/>
                </a:solidFill>
                <a:effectLst/>
                <a:latin typeface="Route 159" panose="00000500000000000000" pitchFamily="50" charset="0"/>
              </a:rPr>
              <a:t> community to </a:t>
            </a:r>
            <a:r>
              <a:rPr lang="en-US" sz="2000" b="1" i="0" dirty="0">
                <a:solidFill>
                  <a:srgbClr val="404040"/>
                </a:solidFill>
                <a:effectLst/>
                <a:latin typeface="Route 159 Bold" panose="00000500000000000000" pitchFamily="50" charset="0"/>
              </a:rPr>
              <a:t>remove patents as a barrier to growth </a:t>
            </a:r>
            <a:r>
              <a:rPr lang="en-US" sz="2000" b="0" i="0" dirty="0">
                <a:solidFill>
                  <a:srgbClr val="404040"/>
                </a:solidFill>
                <a:effectLst/>
                <a:latin typeface="Route 159" panose="00000500000000000000" pitchFamily="50" charset="0"/>
              </a:rPr>
              <a:t>and innovation:</a:t>
            </a:r>
          </a:p>
          <a:p>
            <a:pPr marL="342900" indent="-342900">
              <a:buFont typeface="Arial" panose="020B0604020202020204" pitchFamily="34" charset="0"/>
              <a:buChar char="•"/>
            </a:pPr>
            <a:r>
              <a:rPr lang="en-US" sz="2000" b="0" i="0" dirty="0">
                <a:solidFill>
                  <a:srgbClr val="404040"/>
                </a:solidFill>
                <a:effectLst/>
                <a:latin typeface="Route 159" panose="00000500000000000000" pitchFamily="50" charset="0"/>
              </a:rPr>
              <a:t>COPA members pledge </a:t>
            </a:r>
            <a:r>
              <a:rPr lang="en-US" sz="2000" b="1" i="0" dirty="0">
                <a:solidFill>
                  <a:srgbClr val="404040"/>
                </a:solidFill>
                <a:effectLst/>
                <a:latin typeface="Route 159 Bold" panose="00000500000000000000" pitchFamily="50" charset="0"/>
              </a:rPr>
              <a:t>never to use their crypto-technology patents against anyone</a:t>
            </a:r>
            <a:r>
              <a:rPr lang="en-US" sz="2000" b="0" i="0" dirty="0">
                <a:solidFill>
                  <a:srgbClr val="404040"/>
                </a:solidFill>
                <a:effectLst/>
                <a:latin typeface="Route 159" panose="00000500000000000000" pitchFamily="50" charset="0"/>
              </a:rPr>
              <a:t>, except for defensive reasons, effectively making their </a:t>
            </a:r>
            <a:r>
              <a:rPr lang="en-US" sz="2000" b="1" i="0" dirty="0">
                <a:solidFill>
                  <a:srgbClr val="404040"/>
                </a:solidFill>
                <a:effectLst/>
                <a:latin typeface="Route 159 Bold" panose="00000500000000000000" pitchFamily="50" charset="0"/>
              </a:rPr>
              <a:t>patents freely available for all to use</a:t>
            </a:r>
          </a:p>
          <a:p>
            <a:pPr marL="342900" indent="-342900">
              <a:buFont typeface="Arial" panose="020B0604020202020204" pitchFamily="34" charset="0"/>
              <a:buChar char="•"/>
            </a:pPr>
            <a:r>
              <a:rPr lang="en-US" sz="2000" b="0" i="0" dirty="0">
                <a:solidFill>
                  <a:srgbClr val="404040"/>
                </a:solidFill>
                <a:effectLst/>
                <a:latin typeface="Route 159" panose="00000500000000000000" pitchFamily="50" charset="0"/>
              </a:rPr>
              <a:t>members pool all of their crypto-technology patents together to form a </a:t>
            </a:r>
            <a:r>
              <a:rPr lang="en-US" sz="2000" b="1" i="0" dirty="0">
                <a:solidFill>
                  <a:srgbClr val="404040"/>
                </a:solidFill>
                <a:effectLst/>
                <a:latin typeface="Route 159 Bold" panose="00000500000000000000" pitchFamily="50" charset="0"/>
              </a:rPr>
              <a:t>shared patent library</a:t>
            </a:r>
          </a:p>
          <a:p>
            <a:endParaRPr lang="en-US" sz="1100" dirty="0">
              <a:latin typeface="Route 159" panose="00000500000000000000" pitchFamily="50" charset="0"/>
            </a:endParaRPr>
          </a:p>
        </p:txBody>
      </p:sp>
      <p:sp>
        <p:nvSpPr>
          <p:cNvPr id="12" name="Slide Number Placeholder 4">
            <a:extLst>
              <a:ext uri="{FF2B5EF4-FFF2-40B4-BE49-F238E27FC236}">
                <a16:creationId xmlns:a16="http://schemas.microsoft.com/office/drawing/2014/main" id="{ABC46CDE-4DC0-4F96-AB8B-CA79E6C3E9E7}"/>
              </a:ext>
            </a:extLst>
          </p:cNvPr>
          <p:cNvSpPr>
            <a:spLocks noGrp="1"/>
          </p:cNvSpPr>
          <p:nvPr>
            <p:ph type="sldNum" sz="quarter" idx="12"/>
          </p:nvPr>
        </p:nvSpPr>
        <p:spPr>
          <a:xfrm>
            <a:off x="8610601" y="6500067"/>
            <a:ext cx="2743200" cy="365125"/>
          </a:xfrm>
        </p:spPr>
        <p:txBody>
          <a:bodyPr/>
          <a:lstStyle/>
          <a:p>
            <a:fld id="{EBCB7C23-8A6E-0A44-A85D-05033C6D44F7}" type="slidenum">
              <a:rPr lang="en-US" smtClean="0"/>
              <a:pPr/>
              <a:t>10</a:t>
            </a:fld>
            <a:r>
              <a:rPr lang="en-US" dirty="0"/>
              <a:t>/10</a:t>
            </a:r>
          </a:p>
        </p:txBody>
      </p:sp>
    </p:spTree>
    <p:extLst>
      <p:ext uri="{BB962C8B-B14F-4D97-AF65-F5344CB8AC3E}">
        <p14:creationId xmlns:p14="http://schemas.microsoft.com/office/powerpoint/2010/main" val="1760494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lack and silver door knob">
            <a:extLst>
              <a:ext uri="{FF2B5EF4-FFF2-40B4-BE49-F238E27FC236}">
                <a16:creationId xmlns:a16="http://schemas.microsoft.com/office/drawing/2014/main" id="{653F76C0-A3F6-41D0-8A12-476FEE67CF7D}"/>
              </a:ext>
            </a:extLst>
          </p:cNvPr>
          <p:cNvPicPr>
            <a:picLocks noChangeAspect="1"/>
          </p:cNvPicPr>
          <p:nvPr>
            <p:custDataLst>
              <p:tags r:id="rId1"/>
            </p:custDataLst>
          </p:nvPr>
        </p:nvPicPr>
        <p:blipFill rotWithShape="1">
          <a:blip r:embed="rId5">
            <a:extLst>
              <a:ext uri="{28A0092B-C50C-407E-A947-70E740481C1C}">
                <a14:useLocalDpi xmlns:a14="http://schemas.microsoft.com/office/drawing/2010/main" val="0"/>
              </a:ext>
            </a:extLst>
          </a:blip>
          <a:srcRect l="20721" r="20721"/>
          <a:stretch/>
        </p:blipFill>
        <p:spPr>
          <a:xfrm>
            <a:off x="8153401" y="-38706"/>
            <a:ext cx="4039049" cy="6897478"/>
          </a:xfrm>
          <a:prstGeom prst="rect">
            <a:avLst/>
          </a:prstGeom>
        </p:spPr>
      </p:pic>
      <p:grpSp>
        <p:nvGrpSpPr>
          <p:cNvPr id="14" name="Group 13">
            <a:extLst>
              <a:ext uri="{FF2B5EF4-FFF2-40B4-BE49-F238E27FC236}">
                <a16:creationId xmlns:a16="http://schemas.microsoft.com/office/drawing/2014/main" id="{55779D57-119A-4FF3-976D-30F294DA7853}"/>
              </a:ext>
            </a:extLst>
          </p:cNvPr>
          <p:cNvGrpSpPr/>
          <p:nvPr>
            <p:custDataLst>
              <p:tags r:id="rId2"/>
            </p:custDataLst>
          </p:nvPr>
        </p:nvGrpSpPr>
        <p:grpSpPr>
          <a:xfrm>
            <a:off x="8057887" y="3726461"/>
            <a:ext cx="48600" cy="992776"/>
            <a:chOff x="7678577" y="3013107"/>
            <a:chExt cx="48600" cy="992776"/>
          </a:xfrm>
        </p:grpSpPr>
        <mc:AlternateContent xmlns:mc="http://schemas.openxmlformats.org/markup-compatibility/2006" xmlns:p14="http://schemas.microsoft.com/office/powerpoint/2010/main">
          <mc:Choice Requires="p14">
            <p:contentPart p14:bwMode="auto" r:id="rId6">
              <p14:nvContentPartPr>
                <p14:cNvPr id="23" name="Ink 22">
                  <a:extLst>
                    <a:ext uri="{FF2B5EF4-FFF2-40B4-BE49-F238E27FC236}">
                      <a16:creationId xmlns:a16="http://schemas.microsoft.com/office/drawing/2014/main" id="{63798335-AEB2-49B9-9DC1-D97D09AE502B}"/>
                    </a:ext>
                  </a:extLst>
                </p14:cNvPr>
                <p14:cNvContentPartPr/>
                <p14:nvPr/>
              </p14:nvContentPartPr>
              <p14:xfrm>
                <a:off x="7678577" y="4005523"/>
                <a:ext cx="360" cy="360"/>
              </p14:xfrm>
            </p:contentPart>
          </mc:Choice>
          <mc:Fallback xmlns="">
            <p:pic>
              <p:nvPicPr>
                <p:cNvPr id="23" name="Ink 22">
                  <a:extLst>
                    <a:ext uri="{FF2B5EF4-FFF2-40B4-BE49-F238E27FC236}">
                      <a16:creationId xmlns:a16="http://schemas.microsoft.com/office/drawing/2014/main" id="{63798335-AEB2-49B9-9DC1-D97D09AE502B}"/>
                    </a:ext>
                  </a:extLst>
                </p:cNvPr>
                <p:cNvPicPr/>
                <p:nvPr/>
              </p:nvPicPr>
              <p:blipFill>
                <a:blip r:embed="rId7"/>
                <a:stretch>
                  <a:fillRect/>
                </a:stretch>
              </p:blipFill>
              <p:spPr>
                <a:xfrm>
                  <a:off x="7669577" y="399652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4" name="Ink 23">
                  <a:extLst>
                    <a:ext uri="{FF2B5EF4-FFF2-40B4-BE49-F238E27FC236}">
                      <a16:creationId xmlns:a16="http://schemas.microsoft.com/office/drawing/2014/main" id="{3F6DCC0C-1054-400B-BA83-3B1069EE0DCA}"/>
                    </a:ext>
                  </a:extLst>
                </p14:cNvPr>
                <p14:cNvContentPartPr/>
                <p14:nvPr/>
              </p14:nvContentPartPr>
              <p14:xfrm>
                <a:off x="7714937" y="3932803"/>
                <a:ext cx="12240" cy="360"/>
              </p14:xfrm>
            </p:contentPart>
          </mc:Choice>
          <mc:Fallback xmlns="">
            <p:pic>
              <p:nvPicPr>
                <p:cNvPr id="24" name="Ink 23">
                  <a:extLst>
                    <a:ext uri="{FF2B5EF4-FFF2-40B4-BE49-F238E27FC236}">
                      <a16:creationId xmlns:a16="http://schemas.microsoft.com/office/drawing/2014/main" id="{3F6DCC0C-1054-400B-BA83-3B1069EE0DCA}"/>
                    </a:ext>
                  </a:extLst>
                </p:cNvPr>
                <p:cNvPicPr/>
                <p:nvPr/>
              </p:nvPicPr>
              <p:blipFill>
                <a:blip r:embed="rId9"/>
                <a:stretch>
                  <a:fillRect/>
                </a:stretch>
              </p:blipFill>
              <p:spPr>
                <a:xfrm>
                  <a:off x="7705937" y="3923803"/>
                  <a:ext cx="298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id="{32988DB6-BB3A-4A29-ADC8-C95428AE4C51}"/>
                    </a:ext>
                  </a:extLst>
                </p14:cNvPr>
                <p14:cNvContentPartPr/>
                <p14:nvPr/>
              </p14:nvContentPartPr>
              <p14:xfrm>
                <a:off x="7678577" y="3013107"/>
                <a:ext cx="360" cy="360"/>
              </p14:xfrm>
            </p:contentPart>
          </mc:Choice>
          <mc:Fallback xmlns="">
            <p:pic>
              <p:nvPicPr>
                <p:cNvPr id="25" name="Ink 24">
                  <a:extLst>
                    <a:ext uri="{FF2B5EF4-FFF2-40B4-BE49-F238E27FC236}">
                      <a16:creationId xmlns:a16="http://schemas.microsoft.com/office/drawing/2014/main" id="{32988DB6-BB3A-4A29-ADC8-C95428AE4C51}"/>
                    </a:ext>
                  </a:extLst>
                </p:cNvPr>
                <p:cNvPicPr/>
                <p:nvPr/>
              </p:nvPicPr>
              <p:blipFill>
                <a:blip r:embed="rId7"/>
                <a:stretch>
                  <a:fillRect/>
                </a:stretch>
              </p:blipFill>
              <p:spPr>
                <a:xfrm>
                  <a:off x="7669577" y="3004107"/>
                  <a:ext cx="18000" cy="18000"/>
                </a:xfrm>
                <a:prstGeom prst="rect">
                  <a:avLst/>
                </a:prstGeom>
              </p:spPr>
            </p:pic>
          </mc:Fallback>
        </mc:AlternateContent>
      </p:grpSp>
      <p:sp>
        <p:nvSpPr>
          <p:cNvPr id="21" name="MIO_AGENDA_ELEMENT_TITEL_2">
            <a:extLst>
              <a:ext uri="{FF2B5EF4-FFF2-40B4-BE49-F238E27FC236}">
                <a16:creationId xmlns:a16="http://schemas.microsoft.com/office/drawing/2014/main" id="{9179EF81-256E-4FB6-9514-D315DF6D711A}"/>
              </a:ext>
            </a:extLst>
          </p:cNvPr>
          <p:cNvSpPr>
            <a:spLocks/>
          </p:cNvSpPr>
          <p:nvPr>
            <p:custDataLst>
              <p:tags r:id="rId3"/>
            </p:custDataLst>
          </p:nvPr>
        </p:nvSpPr>
        <p:spPr>
          <a:xfrm>
            <a:off x="751943" y="4060924"/>
            <a:ext cx="7030325" cy="446292"/>
          </a:xfrm>
          <a:prstGeom prst="rect">
            <a:avLst/>
          </a:prstGeom>
          <a:no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US" sz="3600" dirty="0">
                <a:solidFill>
                  <a:schemeClr val="tx1"/>
                </a:solidFill>
                <a:latin typeface="Route 159" panose="00000500000000000000" pitchFamily="50" charset="0"/>
              </a:rPr>
              <a:t>Thank you!</a:t>
            </a:r>
          </a:p>
        </p:txBody>
      </p:sp>
      <p:sp>
        <p:nvSpPr>
          <p:cNvPr id="27" name="Footer Placeholder 3">
            <a:extLst>
              <a:ext uri="{FF2B5EF4-FFF2-40B4-BE49-F238E27FC236}">
                <a16:creationId xmlns:a16="http://schemas.microsoft.com/office/drawing/2014/main" id="{F9990A12-7EC0-4038-976A-737118836807}"/>
              </a:ext>
            </a:extLst>
          </p:cNvPr>
          <p:cNvSpPr>
            <a:spLocks noGrp="1"/>
          </p:cNvSpPr>
          <p:nvPr>
            <p:ph type="ftr" sz="quarter" idx="11"/>
          </p:nvPr>
        </p:nvSpPr>
        <p:spPr>
          <a:xfrm>
            <a:off x="4038601" y="6510952"/>
            <a:ext cx="4114800" cy="365125"/>
          </a:xfrm>
        </p:spPr>
        <p:txBody>
          <a:bodyPr/>
          <a:lstStyle/>
          <a:p>
            <a:r>
              <a:rPr lang="en-US"/>
              <a:t>Confidential</a:t>
            </a:r>
          </a:p>
        </p:txBody>
      </p:sp>
      <p:sp>
        <p:nvSpPr>
          <p:cNvPr id="29" name="TextBox 28">
            <a:extLst>
              <a:ext uri="{FF2B5EF4-FFF2-40B4-BE49-F238E27FC236}">
                <a16:creationId xmlns:a16="http://schemas.microsoft.com/office/drawing/2014/main" id="{A5F02E8C-E418-4D6C-9831-4A453E3350A2}"/>
              </a:ext>
            </a:extLst>
          </p:cNvPr>
          <p:cNvSpPr txBox="1"/>
          <p:nvPr/>
        </p:nvSpPr>
        <p:spPr>
          <a:xfrm>
            <a:off x="1695023" y="5496601"/>
            <a:ext cx="5910943" cy="584775"/>
          </a:xfrm>
          <a:prstGeom prst="rect">
            <a:avLst/>
          </a:prstGeom>
          <a:noFill/>
        </p:spPr>
        <p:txBody>
          <a:bodyPr wrap="square" rtlCol="0">
            <a:spAutoFit/>
          </a:bodyPr>
          <a:lstStyle/>
          <a:p>
            <a:pPr algn="r"/>
            <a:r>
              <a:rPr lang="en-US" sz="1600" b="1">
                <a:solidFill>
                  <a:schemeClr val="tx1">
                    <a:lumMod val="50000"/>
                    <a:lumOff val="50000"/>
                  </a:schemeClr>
                </a:solidFill>
                <a:latin typeface="Route 159 Bold" pitchFamily="2" charset="77"/>
              </a:rPr>
              <a:t>Michele Mandelli</a:t>
            </a:r>
            <a:r>
              <a:rPr lang="en-IT" sz="1600" b="1">
                <a:solidFill>
                  <a:schemeClr val="tx1">
                    <a:lumMod val="50000"/>
                    <a:lumOff val="50000"/>
                  </a:schemeClr>
                </a:solidFill>
                <a:latin typeface="Route 159 Bold" pitchFamily="2" charset="77"/>
              </a:rPr>
              <a:t> </a:t>
            </a:r>
            <a:r>
              <a:rPr lang="en-IT" sz="1600">
                <a:solidFill>
                  <a:schemeClr val="tx1">
                    <a:lumMod val="50000"/>
                    <a:lumOff val="50000"/>
                  </a:schemeClr>
                </a:solidFill>
                <a:latin typeface="Route 159" pitchFamily="2" charset="77"/>
              </a:rPr>
              <a:t>/ </a:t>
            </a:r>
            <a:r>
              <a:rPr lang="en-US" sz="1600">
                <a:solidFill>
                  <a:schemeClr val="tx1">
                    <a:lumMod val="50000"/>
                    <a:lumOff val="50000"/>
                  </a:schemeClr>
                </a:solidFill>
                <a:latin typeface="Route 159" pitchFamily="2" charset="77"/>
              </a:rPr>
              <a:t>Managing Partner</a:t>
            </a:r>
            <a:endParaRPr lang="en-IT" sz="1600">
              <a:solidFill>
                <a:schemeClr val="tx1">
                  <a:lumMod val="50000"/>
                  <a:lumOff val="50000"/>
                </a:schemeClr>
              </a:solidFill>
              <a:latin typeface="Route 159" pitchFamily="2" charset="77"/>
            </a:endParaRPr>
          </a:p>
          <a:p>
            <a:pPr algn="r"/>
            <a:r>
              <a:rPr lang="en-US" sz="1600" err="1">
                <a:latin typeface="Route 159" pitchFamily="2" charset="77"/>
                <a:hlinkClick r:id="rId11"/>
              </a:rPr>
              <a:t>michele</a:t>
            </a:r>
            <a:r>
              <a:rPr lang="en-IT" sz="1600">
                <a:latin typeface="Route 159" pitchFamily="2" charset="77"/>
                <a:hlinkClick r:id="rId11"/>
              </a:rPr>
              <a:t>@checksig.io</a:t>
            </a:r>
            <a:endParaRPr lang="en-IT" sz="1600">
              <a:latin typeface="Route 159" pitchFamily="2" charset="77"/>
            </a:endParaRPr>
          </a:p>
        </p:txBody>
      </p:sp>
      <p:pic>
        <p:nvPicPr>
          <p:cNvPr id="31" name="Picture 30" descr="A picture containing text, sign&#10;&#10;Description automatically generated">
            <a:extLst>
              <a:ext uri="{FF2B5EF4-FFF2-40B4-BE49-F238E27FC236}">
                <a16:creationId xmlns:a16="http://schemas.microsoft.com/office/drawing/2014/main" id="{C27C49D2-F993-4DE7-A2AF-A6EFF1644113}"/>
              </a:ext>
            </a:extLst>
          </p:cNvPr>
          <p:cNvPicPr>
            <a:picLocks noChangeAspect="1"/>
          </p:cNvPicPr>
          <p:nvPr/>
        </p:nvPicPr>
        <p:blipFill rotWithShape="1">
          <a:blip r:embed="rId12"/>
          <a:srcRect b="4241"/>
          <a:stretch/>
        </p:blipFill>
        <p:spPr>
          <a:xfrm>
            <a:off x="694311" y="2254721"/>
            <a:ext cx="6019104" cy="1528885"/>
          </a:xfrm>
          <a:prstGeom prst="rect">
            <a:avLst/>
          </a:prstGeom>
        </p:spPr>
      </p:pic>
    </p:spTree>
    <p:extLst>
      <p:ext uri="{BB962C8B-B14F-4D97-AF65-F5344CB8AC3E}">
        <p14:creationId xmlns:p14="http://schemas.microsoft.com/office/powerpoint/2010/main" val="4045311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8983D-CAE7-47E8-92F8-F6A0BFE22884}"/>
              </a:ext>
            </a:extLst>
          </p:cNvPr>
          <p:cNvSpPr>
            <a:spLocks noGrp="1"/>
          </p:cNvSpPr>
          <p:nvPr>
            <p:ph type="title"/>
          </p:nvPr>
        </p:nvSpPr>
        <p:spPr/>
        <p:txBody>
          <a:bodyPr/>
          <a:lstStyle/>
          <a:p>
            <a:r>
              <a:rPr lang="en-US" dirty="0"/>
              <a:t>How it started…</a:t>
            </a:r>
          </a:p>
        </p:txBody>
      </p:sp>
      <p:sp>
        <p:nvSpPr>
          <p:cNvPr id="5" name="Slide Number Placeholder 4">
            <a:extLst>
              <a:ext uri="{FF2B5EF4-FFF2-40B4-BE49-F238E27FC236}">
                <a16:creationId xmlns:a16="http://schemas.microsoft.com/office/drawing/2014/main" id="{56FA2585-858C-460D-8E2A-72EC7B04227A}"/>
              </a:ext>
            </a:extLst>
          </p:cNvPr>
          <p:cNvSpPr>
            <a:spLocks noGrp="1"/>
          </p:cNvSpPr>
          <p:nvPr>
            <p:ph type="sldNum" sz="quarter" idx="12"/>
          </p:nvPr>
        </p:nvSpPr>
        <p:spPr/>
        <p:txBody>
          <a:bodyPr/>
          <a:lstStyle/>
          <a:p>
            <a:fld id="{EBCB7C23-8A6E-0A44-A85D-05033C6D44F7}" type="slidenum">
              <a:rPr lang="en-US" smtClean="0"/>
              <a:pPr/>
              <a:t>2</a:t>
            </a:fld>
            <a:r>
              <a:rPr lang="en-US" dirty="0"/>
              <a:t>/10</a:t>
            </a:r>
          </a:p>
        </p:txBody>
      </p:sp>
      <p:pic>
        <p:nvPicPr>
          <p:cNvPr id="1026" name="Picture 2" descr="Jamie Dimon Regrets Bitcoin &amp;#39;Fraud&amp;#39; Dismissal, Says Blockchain Is &amp;#39;Real&amp;#39; -  TheStreet">
            <a:extLst>
              <a:ext uri="{FF2B5EF4-FFF2-40B4-BE49-F238E27FC236}">
                <a16:creationId xmlns:a16="http://schemas.microsoft.com/office/drawing/2014/main" id="{8D414EC6-E194-480C-8BDD-A0DBA00301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1" y="2026790"/>
            <a:ext cx="3480261" cy="261019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D033755-CD5E-4FE9-9FDE-CAD80FAE0CF9}"/>
              </a:ext>
            </a:extLst>
          </p:cNvPr>
          <p:cNvSpPr txBox="1"/>
          <p:nvPr/>
        </p:nvSpPr>
        <p:spPr>
          <a:xfrm>
            <a:off x="838201" y="4833821"/>
            <a:ext cx="3480261" cy="830997"/>
          </a:xfrm>
          <a:prstGeom prst="rect">
            <a:avLst/>
          </a:prstGeom>
          <a:noFill/>
        </p:spPr>
        <p:txBody>
          <a:bodyPr wrap="square" rtlCol="0">
            <a:spAutoFit/>
          </a:bodyPr>
          <a:lstStyle/>
          <a:p>
            <a:r>
              <a:rPr lang="en-US" sz="2400" b="1" dirty="0">
                <a:solidFill>
                  <a:schemeClr val="tx1">
                    <a:lumMod val="50000"/>
                    <a:lumOff val="50000"/>
                  </a:schemeClr>
                </a:solidFill>
                <a:latin typeface="Route 159 Bold" panose="00000500000000000000" pitchFamily="50" charset="0"/>
              </a:rPr>
              <a:t>“Bitcoin is a fraud”</a:t>
            </a:r>
            <a:endParaRPr lang="en-IT" sz="2400" dirty="0">
              <a:solidFill>
                <a:schemeClr val="tx1">
                  <a:lumMod val="50000"/>
                  <a:lumOff val="50000"/>
                </a:schemeClr>
              </a:solidFill>
              <a:latin typeface="Route 159" panose="00000500000000000000" pitchFamily="50" charset="0"/>
            </a:endParaRPr>
          </a:p>
          <a:p>
            <a:r>
              <a:rPr lang="en-US" sz="2400" dirty="0">
                <a:latin typeface="Route 159" panose="00000500000000000000" pitchFamily="50" charset="0"/>
              </a:rPr>
              <a:t>Jamie </a:t>
            </a:r>
            <a:r>
              <a:rPr lang="en-US" sz="2400" dirty="0" err="1">
                <a:latin typeface="Route 159" panose="00000500000000000000" pitchFamily="50" charset="0"/>
              </a:rPr>
              <a:t>Dimon</a:t>
            </a:r>
            <a:r>
              <a:rPr lang="en-US" sz="2400" dirty="0">
                <a:latin typeface="Route 159" panose="00000500000000000000" pitchFamily="50" charset="0"/>
              </a:rPr>
              <a:t>, 2017</a:t>
            </a:r>
            <a:endParaRPr lang="en-IT" sz="2400" dirty="0">
              <a:latin typeface="Route 159" panose="00000500000000000000" pitchFamily="50" charset="0"/>
            </a:endParaRPr>
          </a:p>
        </p:txBody>
      </p:sp>
      <p:pic>
        <p:nvPicPr>
          <p:cNvPr id="14" name="Picture 2" descr="Jamie Dimon Regrets Bitcoin &amp;#39;Fraud&amp;#39; Dismissal, Says Blockchain Is &amp;#39;Real&amp;#39; -  TheStreet">
            <a:extLst>
              <a:ext uri="{FF2B5EF4-FFF2-40B4-BE49-F238E27FC236}">
                <a16:creationId xmlns:a16="http://schemas.microsoft.com/office/drawing/2014/main" id="{8FF0055E-6914-474E-BD54-4BF93B6338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869" y="2026790"/>
            <a:ext cx="3480261" cy="261019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Jamie Dimon Regrets Bitcoin &amp;#39;Fraud&amp;#39; Dismissal, Says Blockchain Is &amp;#39;Real&amp;#39; -  TheStreet">
            <a:extLst>
              <a:ext uri="{FF2B5EF4-FFF2-40B4-BE49-F238E27FC236}">
                <a16:creationId xmlns:a16="http://schemas.microsoft.com/office/drawing/2014/main" id="{A7C197B6-1CD8-480A-9B62-C03551C994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3538" y="2026790"/>
            <a:ext cx="3480261" cy="26101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C head Gary Gensler under fire over crypto regulation | Financial Times">
            <a:extLst>
              <a:ext uri="{FF2B5EF4-FFF2-40B4-BE49-F238E27FC236}">
                <a16:creationId xmlns:a16="http://schemas.microsoft.com/office/drawing/2014/main" id="{053F7AA2-054D-4DA5-B082-46055E21787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615" r="8337"/>
          <a:stretch/>
        </p:blipFill>
        <p:spPr bwMode="auto">
          <a:xfrm>
            <a:off x="4355868" y="2024179"/>
            <a:ext cx="3480261" cy="2610195"/>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FA2E3BB-7438-487B-B3AA-A72FC54DDC88}"/>
              </a:ext>
            </a:extLst>
          </p:cNvPr>
          <p:cNvSpPr txBox="1"/>
          <p:nvPr/>
        </p:nvSpPr>
        <p:spPr>
          <a:xfrm>
            <a:off x="4355868" y="4829179"/>
            <a:ext cx="3480261" cy="1569660"/>
          </a:xfrm>
          <a:prstGeom prst="rect">
            <a:avLst/>
          </a:prstGeom>
          <a:noFill/>
        </p:spPr>
        <p:txBody>
          <a:bodyPr wrap="square" rtlCol="0">
            <a:spAutoFit/>
          </a:bodyPr>
          <a:lstStyle/>
          <a:p>
            <a:r>
              <a:rPr lang="en-US" sz="2400" b="1" dirty="0">
                <a:solidFill>
                  <a:schemeClr val="tx1">
                    <a:lumMod val="50000"/>
                    <a:lumOff val="50000"/>
                  </a:schemeClr>
                </a:solidFill>
                <a:latin typeface="Route 159 Bold" panose="00000500000000000000" pitchFamily="50" charset="0"/>
              </a:rPr>
              <a:t>“Warning to cryptocurrency investors”</a:t>
            </a:r>
            <a:endParaRPr lang="en-IT" sz="2400" dirty="0">
              <a:solidFill>
                <a:schemeClr val="tx1">
                  <a:lumMod val="50000"/>
                  <a:lumOff val="50000"/>
                </a:schemeClr>
              </a:solidFill>
              <a:latin typeface="Route 159" panose="00000500000000000000" pitchFamily="50" charset="0"/>
            </a:endParaRPr>
          </a:p>
          <a:p>
            <a:r>
              <a:rPr lang="en-US" sz="2400" dirty="0">
                <a:latin typeface="Route 159" panose="00000500000000000000" pitchFamily="50" charset="0"/>
              </a:rPr>
              <a:t>Jay Clayton, 2017</a:t>
            </a:r>
            <a:endParaRPr lang="en-IT" sz="2400" dirty="0">
              <a:latin typeface="Route 159" panose="00000500000000000000" pitchFamily="50" charset="0"/>
            </a:endParaRPr>
          </a:p>
        </p:txBody>
      </p:sp>
      <p:sp>
        <p:nvSpPr>
          <p:cNvPr id="23" name="TextBox 22">
            <a:extLst>
              <a:ext uri="{FF2B5EF4-FFF2-40B4-BE49-F238E27FC236}">
                <a16:creationId xmlns:a16="http://schemas.microsoft.com/office/drawing/2014/main" id="{DBA0464B-6439-47B7-8304-173F2508655F}"/>
              </a:ext>
            </a:extLst>
          </p:cNvPr>
          <p:cNvSpPr txBox="1"/>
          <p:nvPr/>
        </p:nvSpPr>
        <p:spPr>
          <a:xfrm>
            <a:off x="7873538" y="4829179"/>
            <a:ext cx="3480261" cy="1200329"/>
          </a:xfrm>
          <a:prstGeom prst="rect">
            <a:avLst/>
          </a:prstGeom>
          <a:noFill/>
        </p:spPr>
        <p:txBody>
          <a:bodyPr wrap="square" rtlCol="0">
            <a:spAutoFit/>
          </a:bodyPr>
          <a:lstStyle/>
          <a:p>
            <a:r>
              <a:rPr lang="en-US" sz="2400" b="1" dirty="0">
                <a:solidFill>
                  <a:schemeClr val="tx1">
                    <a:lumMod val="50000"/>
                    <a:lumOff val="50000"/>
                  </a:schemeClr>
                </a:solidFill>
                <a:latin typeface="Route 159 Bold" panose="00000500000000000000" pitchFamily="50" charset="0"/>
              </a:rPr>
              <a:t>“Bitcoin is not a real currency”</a:t>
            </a:r>
            <a:endParaRPr lang="en-IT" sz="2400" dirty="0">
              <a:solidFill>
                <a:schemeClr val="tx1">
                  <a:lumMod val="50000"/>
                  <a:lumOff val="50000"/>
                </a:schemeClr>
              </a:solidFill>
              <a:latin typeface="Route 159" panose="00000500000000000000" pitchFamily="50" charset="0"/>
            </a:endParaRPr>
          </a:p>
          <a:p>
            <a:r>
              <a:rPr lang="en-US" sz="2400" dirty="0">
                <a:latin typeface="Route 159" panose="00000500000000000000" pitchFamily="50" charset="0"/>
              </a:rPr>
              <a:t>Jerome Powell, 2018</a:t>
            </a:r>
            <a:endParaRPr lang="en-IT" sz="2400" dirty="0">
              <a:latin typeface="Route 159" panose="00000500000000000000" pitchFamily="50" charset="0"/>
            </a:endParaRPr>
          </a:p>
        </p:txBody>
      </p:sp>
      <p:pic>
        <p:nvPicPr>
          <p:cNvPr id="1030" name="Picture 6" descr="Jay Clayton, l&amp;#39;ex SEC diventa advisor di One River - The Cryptonomist">
            <a:extLst>
              <a:ext uri="{FF2B5EF4-FFF2-40B4-BE49-F238E27FC236}">
                <a16:creationId xmlns:a16="http://schemas.microsoft.com/office/drawing/2014/main" id="{A8FF739B-E33E-43D3-84CD-E88D6D26B2A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111"/>
          <a:stretch/>
        </p:blipFill>
        <p:spPr bwMode="auto">
          <a:xfrm>
            <a:off x="4355867" y="2024179"/>
            <a:ext cx="3480262" cy="261019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Jerome Powell Is on the 2020 TIME 100 List | TIME">
            <a:extLst>
              <a:ext uri="{FF2B5EF4-FFF2-40B4-BE49-F238E27FC236}">
                <a16:creationId xmlns:a16="http://schemas.microsoft.com/office/drawing/2014/main" id="{47B648CB-EFD3-49A9-8037-1EFA9BA8C0C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111"/>
          <a:stretch/>
        </p:blipFill>
        <p:spPr bwMode="auto">
          <a:xfrm>
            <a:off x="7873535" y="2021568"/>
            <a:ext cx="3480263" cy="2610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104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descr="How Chase CEO Jamie Dimon Became One of the Richest Men in Banking">
            <a:extLst>
              <a:ext uri="{FF2B5EF4-FFF2-40B4-BE49-F238E27FC236}">
                <a16:creationId xmlns:a16="http://schemas.microsoft.com/office/drawing/2014/main" id="{466196A3-C7B1-488D-B4F8-B1A88C302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715" y="2028821"/>
            <a:ext cx="3463746" cy="259780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178983D-CAE7-47E8-92F8-F6A0BFE22884}"/>
              </a:ext>
            </a:extLst>
          </p:cNvPr>
          <p:cNvSpPr>
            <a:spLocks noGrp="1"/>
          </p:cNvSpPr>
          <p:nvPr>
            <p:ph type="title"/>
          </p:nvPr>
        </p:nvSpPr>
        <p:spPr/>
        <p:txBody>
          <a:bodyPr/>
          <a:lstStyle/>
          <a:p>
            <a:r>
              <a:rPr lang="en-US" dirty="0"/>
              <a:t>…how it’s going</a:t>
            </a:r>
          </a:p>
        </p:txBody>
      </p:sp>
      <p:sp>
        <p:nvSpPr>
          <p:cNvPr id="6" name="TextBox 5">
            <a:extLst>
              <a:ext uri="{FF2B5EF4-FFF2-40B4-BE49-F238E27FC236}">
                <a16:creationId xmlns:a16="http://schemas.microsoft.com/office/drawing/2014/main" id="{E81D7649-E52C-4129-8A1A-F2A54D111A64}"/>
              </a:ext>
            </a:extLst>
          </p:cNvPr>
          <p:cNvSpPr txBox="1"/>
          <p:nvPr/>
        </p:nvSpPr>
        <p:spPr>
          <a:xfrm>
            <a:off x="838201" y="4829179"/>
            <a:ext cx="3480261" cy="1569660"/>
          </a:xfrm>
          <a:prstGeom prst="rect">
            <a:avLst/>
          </a:prstGeom>
          <a:noFill/>
        </p:spPr>
        <p:txBody>
          <a:bodyPr wrap="square" rtlCol="0">
            <a:spAutoFit/>
          </a:bodyPr>
          <a:lstStyle/>
          <a:p>
            <a:r>
              <a:rPr lang="en-US" sz="2400" b="1" dirty="0">
                <a:solidFill>
                  <a:schemeClr val="tx1">
                    <a:lumMod val="50000"/>
                    <a:lumOff val="50000"/>
                  </a:schemeClr>
                </a:solidFill>
                <a:latin typeface="Route 159 Bold" panose="00000500000000000000" pitchFamily="50" charset="0"/>
              </a:rPr>
              <a:t>“Our clients are adults. We can give them access”</a:t>
            </a:r>
            <a:endParaRPr lang="en-IT" sz="2400" dirty="0">
              <a:solidFill>
                <a:schemeClr val="tx1">
                  <a:lumMod val="50000"/>
                  <a:lumOff val="50000"/>
                </a:schemeClr>
              </a:solidFill>
              <a:latin typeface="Route 159" panose="00000500000000000000" pitchFamily="50" charset="0"/>
            </a:endParaRPr>
          </a:p>
          <a:p>
            <a:r>
              <a:rPr lang="en-US" sz="2400" dirty="0">
                <a:latin typeface="Route 159" panose="00000500000000000000" pitchFamily="50" charset="0"/>
              </a:rPr>
              <a:t>Jamie </a:t>
            </a:r>
            <a:r>
              <a:rPr lang="en-US" sz="2400" dirty="0" err="1">
                <a:latin typeface="Route 159" panose="00000500000000000000" pitchFamily="50" charset="0"/>
              </a:rPr>
              <a:t>Dimon</a:t>
            </a:r>
            <a:r>
              <a:rPr lang="en-US" sz="2400" dirty="0">
                <a:latin typeface="Route 159" panose="00000500000000000000" pitchFamily="50" charset="0"/>
              </a:rPr>
              <a:t>, 2021</a:t>
            </a:r>
            <a:endParaRPr lang="en-IT" sz="2400" dirty="0">
              <a:latin typeface="Route 159" panose="00000500000000000000" pitchFamily="50" charset="0"/>
            </a:endParaRPr>
          </a:p>
        </p:txBody>
      </p:sp>
      <p:pic>
        <p:nvPicPr>
          <p:cNvPr id="7" name="Picture 2" descr="Jamie Dimon Regrets Bitcoin &amp;#39;Fraud&amp;#39; Dismissal, Says Blockchain Is &amp;#39;Real&amp;#39; -  TheStreet">
            <a:extLst>
              <a:ext uri="{FF2B5EF4-FFF2-40B4-BE49-F238E27FC236}">
                <a16:creationId xmlns:a16="http://schemas.microsoft.com/office/drawing/2014/main" id="{B5465EAA-14B2-4D6A-8461-6629C4E3D3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5869" y="2022148"/>
            <a:ext cx="3480261" cy="26101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Jamie Dimon Regrets Bitcoin &amp;#39;Fraud&amp;#39; Dismissal, Says Blockchain Is &amp;#39;Real&amp;#39; -  TheStreet">
            <a:extLst>
              <a:ext uri="{FF2B5EF4-FFF2-40B4-BE49-F238E27FC236}">
                <a16:creationId xmlns:a16="http://schemas.microsoft.com/office/drawing/2014/main" id="{710BFF4C-678D-472E-BE0C-FD55D3D6EB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3538" y="2022148"/>
            <a:ext cx="3480261" cy="261019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D232855-F85B-4F6F-9A7D-F182ABDE05CC}"/>
              </a:ext>
            </a:extLst>
          </p:cNvPr>
          <p:cNvSpPr txBox="1"/>
          <p:nvPr/>
        </p:nvSpPr>
        <p:spPr>
          <a:xfrm>
            <a:off x="4355868" y="4829179"/>
            <a:ext cx="3480261" cy="1200329"/>
          </a:xfrm>
          <a:prstGeom prst="rect">
            <a:avLst/>
          </a:prstGeom>
          <a:noFill/>
        </p:spPr>
        <p:txBody>
          <a:bodyPr wrap="square" rtlCol="0">
            <a:spAutoFit/>
          </a:bodyPr>
          <a:lstStyle/>
          <a:p>
            <a:r>
              <a:rPr lang="en-US" sz="2400" b="1" dirty="0">
                <a:solidFill>
                  <a:schemeClr val="tx1">
                    <a:lumMod val="50000"/>
                    <a:lumOff val="50000"/>
                  </a:schemeClr>
                </a:solidFill>
                <a:latin typeface="Route 159 Bold" panose="00000500000000000000" pitchFamily="50" charset="0"/>
              </a:rPr>
              <a:t>“No plan to ban crypto”</a:t>
            </a:r>
            <a:endParaRPr lang="en-IT" sz="2400" dirty="0">
              <a:solidFill>
                <a:schemeClr val="tx1">
                  <a:lumMod val="50000"/>
                  <a:lumOff val="50000"/>
                </a:schemeClr>
              </a:solidFill>
              <a:latin typeface="Route 159" panose="00000500000000000000" pitchFamily="50" charset="0"/>
            </a:endParaRPr>
          </a:p>
          <a:p>
            <a:r>
              <a:rPr lang="en-US" sz="2400" dirty="0">
                <a:latin typeface="Route 159" panose="00000500000000000000" pitchFamily="50" charset="0"/>
              </a:rPr>
              <a:t>Gary Gensler, 2021</a:t>
            </a:r>
            <a:endParaRPr lang="en-IT" sz="2400" dirty="0">
              <a:latin typeface="Route 159" panose="00000500000000000000" pitchFamily="50" charset="0"/>
            </a:endParaRPr>
          </a:p>
        </p:txBody>
      </p:sp>
      <p:sp>
        <p:nvSpPr>
          <p:cNvPr id="10" name="TextBox 9">
            <a:extLst>
              <a:ext uri="{FF2B5EF4-FFF2-40B4-BE49-F238E27FC236}">
                <a16:creationId xmlns:a16="http://schemas.microsoft.com/office/drawing/2014/main" id="{065DA27D-8CD1-457A-BBC5-52DA78350C2C}"/>
              </a:ext>
            </a:extLst>
          </p:cNvPr>
          <p:cNvSpPr txBox="1"/>
          <p:nvPr/>
        </p:nvSpPr>
        <p:spPr>
          <a:xfrm>
            <a:off x="7873538" y="4829179"/>
            <a:ext cx="3480261" cy="1569660"/>
          </a:xfrm>
          <a:prstGeom prst="rect">
            <a:avLst/>
          </a:prstGeom>
          <a:noFill/>
        </p:spPr>
        <p:txBody>
          <a:bodyPr wrap="square" rtlCol="0">
            <a:spAutoFit/>
          </a:bodyPr>
          <a:lstStyle/>
          <a:p>
            <a:r>
              <a:rPr lang="en-US" sz="2400" b="1" dirty="0">
                <a:solidFill>
                  <a:schemeClr val="tx1">
                    <a:lumMod val="50000"/>
                    <a:lumOff val="50000"/>
                  </a:schemeClr>
                </a:solidFill>
                <a:latin typeface="Route 159 Bold" panose="00000500000000000000" pitchFamily="50" charset="0"/>
              </a:rPr>
              <a:t>“Fed had no intention to ban or limit the use of cryptocurrencies”</a:t>
            </a:r>
            <a:endParaRPr lang="en-IT" sz="2400" dirty="0">
              <a:solidFill>
                <a:schemeClr val="tx1">
                  <a:lumMod val="50000"/>
                  <a:lumOff val="50000"/>
                </a:schemeClr>
              </a:solidFill>
              <a:latin typeface="Route 159" panose="00000500000000000000" pitchFamily="50" charset="0"/>
            </a:endParaRPr>
          </a:p>
          <a:p>
            <a:r>
              <a:rPr lang="en-US" sz="2400" dirty="0">
                <a:latin typeface="Route 159" panose="00000500000000000000" pitchFamily="50" charset="0"/>
              </a:rPr>
              <a:t>Jerome Powell, 2021</a:t>
            </a:r>
            <a:endParaRPr lang="en-IT" sz="2400" dirty="0">
              <a:latin typeface="Route 159" panose="00000500000000000000" pitchFamily="50" charset="0"/>
            </a:endParaRPr>
          </a:p>
        </p:txBody>
      </p:sp>
      <p:pic>
        <p:nvPicPr>
          <p:cNvPr id="2052" name="Picture 4" descr="SEC Chair Gary Gensler Intrigued by Crypto, Urges for Better Investor Rules">
            <a:extLst>
              <a:ext uri="{FF2B5EF4-FFF2-40B4-BE49-F238E27FC236}">
                <a16:creationId xmlns:a16="http://schemas.microsoft.com/office/drawing/2014/main" id="{574559A7-3AF1-4222-9159-054D941CFFC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61" r="19030"/>
          <a:stretch/>
        </p:blipFill>
        <p:spPr bwMode="auto">
          <a:xfrm>
            <a:off x="4355867" y="2027859"/>
            <a:ext cx="3480261" cy="26044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owell: Fed can be patient as U.S. economy evolves in 2019 | Reuters">
            <a:extLst>
              <a:ext uri="{FF2B5EF4-FFF2-40B4-BE49-F238E27FC236}">
                <a16:creationId xmlns:a16="http://schemas.microsoft.com/office/drawing/2014/main" id="{052740CA-4D15-4858-A0E5-01450846FA1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56" r="10099"/>
          <a:stretch/>
        </p:blipFill>
        <p:spPr bwMode="auto">
          <a:xfrm>
            <a:off x="7873535" y="2022147"/>
            <a:ext cx="3480264" cy="2604483"/>
          </a:xfrm>
          <a:prstGeom prst="rect">
            <a:avLst/>
          </a:prstGeom>
          <a:noFill/>
          <a:extLst>
            <a:ext uri="{909E8E84-426E-40DD-AFC4-6F175D3DCCD1}">
              <a14:hiddenFill xmlns:a14="http://schemas.microsoft.com/office/drawing/2010/main">
                <a:solidFill>
                  <a:srgbClr val="FFFFFF"/>
                </a:solidFill>
              </a14:hiddenFill>
            </a:ext>
          </a:extLst>
        </p:spPr>
      </p:pic>
      <p:sp>
        <p:nvSpPr>
          <p:cNvPr id="15" name="Slide Number Placeholder 4">
            <a:extLst>
              <a:ext uri="{FF2B5EF4-FFF2-40B4-BE49-F238E27FC236}">
                <a16:creationId xmlns:a16="http://schemas.microsoft.com/office/drawing/2014/main" id="{3E36E41A-4758-46C6-8FD3-8DDD67E9DCBE}"/>
              </a:ext>
            </a:extLst>
          </p:cNvPr>
          <p:cNvSpPr>
            <a:spLocks noGrp="1"/>
          </p:cNvSpPr>
          <p:nvPr>
            <p:ph type="sldNum" sz="quarter" idx="12"/>
          </p:nvPr>
        </p:nvSpPr>
        <p:spPr>
          <a:xfrm>
            <a:off x="8610601" y="6500067"/>
            <a:ext cx="2743200" cy="365125"/>
          </a:xfrm>
        </p:spPr>
        <p:txBody>
          <a:bodyPr/>
          <a:lstStyle/>
          <a:p>
            <a:fld id="{EBCB7C23-8A6E-0A44-A85D-05033C6D44F7}" type="slidenum">
              <a:rPr lang="en-US" smtClean="0"/>
              <a:pPr/>
              <a:t>3</a:t>
            </a:fld>
            <a:r>
              <a:rPr lang="en-US" dirty="0"/>
              <a:t>/10</a:t>
            </a:r>
          </a:p>
        </p:txBody>
      </p:sp>
    </p:spTree>
    <p:extLst>
      <p:ext uri="{BB962C8B-B14F-4D97-AF65-F5344CB8AC3E}">
        <p14:creationId xmlns:p14="http://schemas.microsoft.com/office/powerpoint/2010/main" val="1902103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C6E51230-8349-4AA9-B2CB-484A8D653509}"/>
              </a:ext>
            </a:extLst>
          </p:cNvPr>
          <p:cNvSpPr/>
          <p:nvPr/>
        </p:nvSpPr>
        <p:spPr>
          <a:xfrm>
            <a:off x="6264244" y="2395483"/>
            <a:ext cx="2648688" cy="1986516"/>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Corporate </a:t>
            </a:r>
            <a:r>
              <a:rPr lang="en-US" dirty="0" err="1">
                <a:solidFill>
                  <a:schemeClr val="tx1"/>
                </a:solidFill>
              </a:rPr>
              <a:t>trasuries</a:t>
            </a:r>
            <a:endParaRPr lang="en-US" dirty="0">
              <a:solidFill>
                <a:schemeClr val="tx1"/>
              </a:solidFill>
            </a:endParaRPr>
          </a:p>
        </p:txBody>
      </p:sp>
      <p:sp>
        <p:nvSpPr>
          <p:cNvPr id="48" name="Rectangle 47">
            <a:extLst>
              <a:ext uri="{FF2B5EF4-FFF2-40B4-BE49-F238E27FC236}">
                <a16:creationId xmlns:a16="http://schemas.microsoft.com/office/drawing/2014/main" id="{2FDB3EF3-BC17-4472-815F-2CCA4519E780}"/>
              </a:ext>
            </a:extLst>
          </p:cNvPr>
          <p:cNvSpPr/>
          <p:nvPr/>
        </p:nvSpPr>
        <p:spPr>
          <a:xfrm>
            <a:off x="8912932" y="2395483"/>
            <a:ext cx="2648688" cy="1986516"/>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Futures and options</a:t>
            </a:r>
          </a:p>
        </p:txBody>
      </p:sp>
      <p:sp>
        <p:nvSpPr>
          <p:cNvPr id="49" name="Rectangle 48">
            <a:extLst>
              <a:ext uri="{FF2B5EF4-FFF2-40B4-BE49-F238E27FC236}">
                <a16:creationId xmlns:a16="http://schemas.microsoft.com/office/drawing/2014/main" id="{420350F7-B51A-4305-882D-AF540F712363}"/>
              </a:ext>
            </a:extLst>
          </p:cNvPr>
          <p:cNvSpPr/>
          <p:nvPr/>
        </p:nvSpPr>
        <p:spPr>
          <a:xfrm>
            <a:off x="6264244" y="4381084"/>
            <a:ext cx="2648688" cy="1986516"/>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Tier 1 banks</a:t>
            </a:r>
          </a:p>
        </p:txBody>
      </p:sp>
      <p:sp>
        <p:nvSpPr>
          <p:cNvPr id="50" name="Rectangle 49">
            <a:extLst>
              <a:ext uri="{FF2B5EF4-FFF2-40B4-BE49-F238E27FC236}">
                <a16:creationId xmlns:a16="http://schemas.microsoft.com/office/drawing/2014/main" id="{8CA2BA06-FFFC-4F5E-BC2F-17F37F90E8AB}"/>
              </a:ext>
            </a:extLst>
          </p:cNvPr>
          <p:cNvSpPr/>
          <p:nvPr/>
        </p:nvSpPr>
        <p:spPr>
          <a:xfrm>
            <a:off x="8912932" y="4381084"/>
            <a:ext cx="2648688" cy="1986516"/>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ETF/ETP providers</a:t>
            </a:r>
          </a:p>
        </p:txBody>
      </p:sp>
      <p:sp>
        <p:nvSpPr>
          <p:cNvPr id="2" name="Title 1">
            <a:extLst>
              <a:ext uri="{FF2B5EF4-FFF2-40B4-BE49-F238E27FC236}">
                <a16:creationId xmlns:a16="http://schemas.microsoft.com/office/drawing/2014/main" id="{7178983D-CAE7-47E8-92F8-F6A0BFE22884}"/>
              </a:ext>
            </a:extLst>
          </p:cNvPr>
          <p:cNvSpPr>
            <a:spLocks noGrp="1"/>
          </p:cNvSpPr>
          <p:nvPr>
            <p:ph type="title"/>
          </p:nvPr>
        </p:nvSpPr>
        <p:spPr/>
        <p:txBody>
          <a:bodyPr/>
          <a:lstStyle/>
          <a:p>
            <a:r>
              <a:rPr lang="en-US" dirty="0"/>
              <a:t>Bitcoin is now sought after by the most sophisticated investors</a:t>
            </a:r>
          </a:p>
        </p:txBody>
      </p:sp>
      <p:sp>
        <p:nvSpPr>
          <p:cNvPr id="16" name="MIO_SHADOWBOX">
            <a:extLst>
              <a:ext uri="{FF2B5EF4-FFF2-40B4-BE49-F238E27FC236}">
                <a16:creationId xmlns:a16="http://schemas.microsoft.com/office/drawing/2014/main" id="{87BC2D7F-503E-4CBD-AE27-DC397B083C26}"/>
              </a:ext>
            </a:extLst>
          </p:cNvPr>
          <p:cNvSpPr/>
          <p:nvPr/>
        </p:nvSpPr>
        <p:spPr>
          <a:xfrm>
            <a:off x="758334" y="1845147"/>
            <a:ext cx="5279894" cy="464785"/>
          </a:xfrm>
          <a:prstGeom prst="rect">
            <a:avLst/>
          </a:prstGeom>
          <a:solidFill>
            <a:schemeClr val="bg1"/>
          </a:solidFill>
          <a:effectLst/>
        </p:spPr>
        <p:txBody>
          <a:bodyPr vert="horz" lIns="36000" tIns="0" rIns="36000" bIns="0" rtlCol="0" anchor="ctr">
            <a:noAutofit/>
          </a:bodyPr>
          <a:lstStyle/>
          <a:p>
            <a:pPr algn="ctr">
              <a:buClr>
                <a:srgbClr val="123F6E"/>
              </a:buClr>
            </a:pPr>
            <a:r>
              <a:rPr lang="en-US" sz="2800" b="1" dirty="0">
                <a:latin typeface="Route 159 Bold"/>
              </a:rPr>
              <a:t>Affluent and HNW Individuals</a:t>
            </a:r>
          </a:p>
        </p:txBody>
      </p:sp>
      <p:sp>
        <p:nvSpPr>
          <p:cNvPr id="17" name="MIO_SHADOWBOX">
            <a:extLst>
              <a:ext uri="{FF2B5EF4-FFF2-40B4-BE49-F238E27FC236}">
                <a16:creationId xmlns:a16="http://schemas.microsoft.com/office/drawing/2014/main" id="{E5995B69-DFF1-4098-9CE8-8917552D3E1E}"/>
              </a:ext>
            </a:extLst>
          </p:cNvPr>
          <p:cNvSpPr/>
          <p:nvPr/>
        </p:nvSpPr>
        <p:spPr>
          <a:xfrm>
            <a:off x="6140796" y="1845147"/>
            <a:ext cx="5278299" cy="464785"/>
          </a:xfrm>
          <a:prstGeom prst="rect">
            <a:avLst/>
          </a:prstGeom>
          <a:solidFill>
            <a:schemeClr val="bg1"/>
          </a:solidFill>
          <a:effectLst/>
        </p:spPr>
        <p:txBody>
          <a:bodyPr vert="horz" lIns="36000" tIns="0" rIns="36000" bIns="0" rtlCol="0" anchor="ctr">
            <a:noAutofit/>
          </a:bodyPr>
          <a:lstStyle/>
          <a:p>
            <a:pPr algn="ctr">
              <a:buClr>
                <a:srgbClr val="123F6E"/>
              </a:buClr>
            </a:pPr>
            <a:r>
              <a:rPr lang="en-US" sz="2800" b="1" dirty="0">
                <a:latin typeface="Route 159 Bold"/>
              </a:rPr>
              <a:t>Institutional Investors</a:t>
            </a:r>
          </a:p>
        </p:txBody>
      </p:sp>
      <p:pic>
        <p:nvPicPr>
          <p:cNvPr id="3076" name="Picture 4" descr="Paul Tudor Jones: da pugile a trader con 5,3 miliardi di $">
            <a:extLst>
              <a:ext uri="{FF2B5EF4-FFF2-40B4-BE49-F238E27FC236}">
                <a16:creationId xmlns:a16="http://schemas.microsoft.com/office/drawing/2014/main" id="{7FAA887B-20AA-4E34-9A50-508EDA8F58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560" r="4560"/>
          <a:stretch/>
        </p:blipFill>
        <p:spPr bwMode="auto">
          <a:xfrm>
            <a:off x="750589" y="2395483"/>
            <a:ext cx="2648688" cy="19865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09E6726-6054-47C8-B689-E8932C1A09FA}"/>
              </a:ext>
            </a:extLst>
          </p:cNvPr>
          <p:cNvSpPr txBox="1"/>
          <p:nvPr/>
        </p:nvSpPr>
        <p:spPr>
          <a:xfrm>
            <a:off x="750589" y="4012667"/>
            <a:ext cx="1944763" cy="369332"/>
          </a:xfrm>
          <a:prstGeom prst="rect">
            <a:avLst/>
          </a:prstGeom>
          <a:noFill/>
        </p:spPr>
        <p:txBody>
          <a:bodyPr wrap="none" rtlCol="0" anchor="b">
            <a:spAutoFit/>
          </a:bodyPr>
          <a:lstStyle/>
          <a:p>
            <a:r>
              <a:rPr lang="en-US" dirty="0">
                <a:solidFill>
                  <a:schemeClr val="bg1"/>
                </a:solidFill>
                <a:latin typeface="Route 159" panose="00000500000000000000" pitchFamily="50" charset="0"/>
              </a:rPr>
              <a:t>Paul Tudor Jones</a:t>
            </a:r>
          </a:p>
        </p:txBody>
      </p:sp>
      <p:pic>
        <p:nvPicPr>
          <p:cNvPr id="3078" name="Picture 6" descr="Ray Dalio ha comprato Bitcoin - The Cryptonomist">
            <a:extLst>
              <a:ext uri="{FF2B5EF4-FFF2-40B4-BE49-F238E27FC236}">
                <a16:creationId xmlns:a16="http://schemas.microsoft.com/office/drawing/2014/main" id="{882F7359-929D-4643-93D3-BF1EE4323C7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56" r="5556"/>
          <a:stretch/>
        </p:blipFill>
        <p:spPr bwMode="auto">
          <a:xfrm>
            <a:off x="3399277" y="2395483"/>
            <a:ext cx="2648688" cy="198651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2E23635E-016A-4FD4-9A75-7B4060628364}"/>
              </a:ext>
            </a:extLst>
          </p:cNvPr>
          <p:cNvSpPr txBox="1"/>
          <p:nvPr/>
        </p:nvSpPr>
        <p:spPr>
          <a:xfrm>
            <a:off x="3399277" y="4012667"/>
            <a:ext cx="1170513" cy="369332"/>
          </a:xfrm>
          <a:prstGeom prst="rect">
            <a:avLst/>
          </a:prstGeom>
          <a:noFill/>
        </p:spPr>
        <p:txBody>
          <a:bodyPr wrap="none" rtlCol="0" anchor="b">
            <a:spAutoFit/>
          </a:bodyPr>
          <a:lstStyle/>
          <a:p>
            <a:r>
              <a:rPr lang="en-US" dirty="0">
                <a:solidFill>
                  <a:schemeClr val="bg1"/>
                </a:solidFill>
                <a:latin typeface="Route 159" panose="00000500000000000000" pitchFamily="50" charset="0"/>
              </a:rPr>
              <a:t>Ray </a:t>
            </a:r>
            <a:r>
              <a:rPr lang="en-US" dirty="0" err="1">
                <a:solidFill>
                  <a:schemeClr val="bg1"/>
                </a:solidFill>
                <a:latin typeface="Route 159" panose="00000500000000000000" pitchFamily="50" charset="0"/>
              </a:rPr>
              <a:t>Dalio</a:t>
            </a:r>
            <a:endParaRPr lang="en-US" dirty="0">
              <a:solidFill>
                <a:schemeClr val="bg1"/>
              </a:solidFill>
              <a:latin typeface="Route 159" panose="00000500000000000000" pitchFamily="50" charset="0"/>
            </a:endParaRPr>
          </a:p>
        </p:txBody>
      </p:sp>
      <p:pic>
        <p:nvPicPr>
          <p:cNvPr id="3080" name="Picture 8" descr="Stanley Druckenmiller: “The greatest investors make large concentrated bets  where they have a lot of conviction”">
            <a:extLst>
              <a:ext uri="{FF2B5EF4-FFF2-40B4-BE49-F238E27FC236}">
                <a16:creationId xmlns:a16="http://schemas.microsoft.com/office/drawing/2014/main" id="{1CEFA7E1-C1A5-42CC-958B-879A693066E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757" r="5757"/>
          <a:stretch/>
        </p:blipFill>
        <p:spPr bwMode="auto">
          <a:xfrm>
            <a:off x="750589" y="4381084"/>
            <a:ext cx="2648688" cy="1986516"/>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BA0DD784-02A5-401E-9983-D17DFE5166BB}"/>
              </a:ext>
            </a:extLst>
          </p:cNvPr>
          <p:cNvSpPr txBox="1"/>
          <p:nvPr/>
        </p:nvSpPr>
        <p:spPr>
          <a:xfrm>
            <a:off x="750589" y="5998268"/>
            <a:ext cx="2488182" cy="369332"/>
          </a:xfrm>
          <a:prstGeom prst="rect">
            <a:avLst/>
          </a:prstGeom>
          <a:noFill/>
        </p:spPr>
        <p:txBody>
          <a:bodyPr wrap="none" rtlCol="0" anchor="b">
            <a:spAutoFit/>
          </a:bodyPr>
          <a:lstStyle/>
          <a:p>
            <a:r>
              <a:rPr lang="en-US" dirty="0">
                <a:solidFill>
                  <a:schemeClr val="bg1"/>
                </a:solidFill>
                <a:latin typeface="Route 159" panose="00000500000000000000" pitchFamily="50" charset="0"/>
              </a:rPr>
              <a:t>Stanley </a:t>
            </a:r>
            <a:r>
              <a:rPr lang="en-US" dirty="0" err="1">
                <a:solidFill>
                  <a:schemeClr val="bg1"/>
                </a:solidFill>
                <a:latin typeface="Route 159" panose="00000500000000000000" pitchFamily="50" charset="0"/>
              </a:rPr>
              <a:t>Druckenmiller</a:t>
            </a:r>
            <a:endParaRPr lang="en-US" dirty="0">
              <a:solidFill>
                <a:schemeClr val="bg1"/>
              </a:solidFill>
              <a:latin typeface="Route 159" panose="00000500000000000000" pitchFamily="50" charset="0"/>
            </a:endParaRPr>
          </a:p>
        </p:txBody>
      </p:sp>
      <p:pic>
        <p:nvPicPr>
          <p:cNvPr id="3092" name="Picture 20" descr="MicroStrategy Adopts Bitcoin as Primary Treasury Reserve Asset | Business  Wire">
            <a:extLst>
              <a:ext uri="{FF2B5EF4-FFF2-40B4-BE49-F238E27FC236}">
                <a16:creationId xmlns:a16="http://schemas.microsoft.com/office/drawing/2014/main" id="{13B411C8-7A4A-4259-9F97-691848DDAC6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38" t="32050" r="2438" b="32050"/>
          <a:stretch/>
        </p:blipFill>
        <p:spPr bwMode="auto">
          <a:xfrm>
            <a:off x="6595168" y="2773969"/>
            <a:ext cx="2019149" cy="381026"/>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Download Square Logo in SVG Vector or PNG File Format - Logo.wine">
            <a:extLst>
              <a:ext uri="{FF2B5EF4-FFF2-40B4-BE49-F238E27FC236}">
                <a16:creationId xmlns:a16="http://schemas.microsoft.com/office/drawing/2014/main" id="{8620F45F-4BD8-4ACE-90A7-24D0B483643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27694" y="2866403"/>
            <a:ext cx="1682005" cy="1121337"/>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A04FB7E9-B45C-4EA2-A98B-0269F58DE909}"/>
              </a:ext>
            </a:extLst>
          </p:cNvPr>
          <p:cNvSpPr/>
          <p:nvPr/>
        </p:nvSpPr>
        <p:spPr>
          <a:xfrm>
            <a:off x="3399278" y="4381084"/>
            <a:ext cx="2648688" cy="19865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And hundreds more…</a:t>
            </a:r>
          </a:p>
        </p:txBody>
      </p:sp>
      <p:pic>
        <p:nvPicPr>
          <p:cNvPr id="3098" name="Picture 26" descr="Download image tesla logo on transparent background - tesla logo in PNG  format">
            <a:extLst>
              <a:ext uri="{FF2B5EF4-FFF2-40B4-BE49-F238E27FC236}">
                <a16:creationId xmlns:a16="http://schemas.microsoft.com/office/drawing/2014/main" id="{3D3F1C83-EFB5-4A4A-813B-0D6F1883514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01220" y="3287462"/>
            <a:ext cx="2188283" cy="1460825"/>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descr="Logo de Fidelity: la historia y el significado del logotipo, la marca y el  símbolo. | png, vector">
            <a:extLst>
              <a:ext uri="{FF2B5EF4-FFF2-40B4-BE49-F238E27FC236}">
                <a16:creationId xmlns:a16="http://schemas.microsoft.com/office/drawing/2014/main" id="{D7981B99-3615-485F-8D0B-DDFD4A16BDF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58695" y="4713999"/>
            <a:ext cx="2192839" cy="571909"/>
          </a:xfrm>
          <a:prstGeom prst="rect">
            <a:avLst/>
          </a:prstGeom>
          <a:noFill/>
          <a:extLst>
            <a:ext uri="{909E8E84-426E-40DD-AFC4-6F175D3DCCD1}">
              <a14:hiddenFill xmlns:a14="http://schemas.microsoft.com/office/drawing/2010/main">
                <a:solidFill>
                  <a:srgbClr val="FFFFFF"/>
                </a:solidFill>
              </a14:hiddenFill>
            </a:ext>
          </a:extLst>
        </p:spPr>
      </p:pic>
      <p:pic>
        <p:nvPicPr>
          <p:cNvPr id="3104" name="Picture 32" descr="Goldman Sachs - Wikipedia">
            <a:extLst>
              <a:ext uri="{FF2B5EF4-FFF2-40B4-BE49-F238E27FC236}">
                <a16:creationId xmlns:a16="http://schemas.microsoft.com/office/drawing/2014/main" id="{BAEB741B-1287-4D41-BA20-BF63715BC49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55640"/>
          <a:stretch/>
        </p:blipFill>
        <p:spPr bwMode="auto">
          <a:xfrm>
            <a:off x="7229940" y="5285908"/>
            <a:ext cx="1233471" cy="547175"/>
          </a:xfrm>
          <a:prstGeom prst="rect">
            <a:avLst/>
          </a:prstGeom>
          <a:noFill/>
          <a:extLst>
            <a:ext uri="{909E8E84-426E-40DD-AFC4-6F175D3DCCD1}">
              <a14:hiddenFill xmlns:a14="http://schemas.microsoft.com/office/drawing/2010/main">
                <a:solidFill>
                  <a:srgbClr val="FFFFFF"/>
                </a:solidFill>
              </a14:hiddenFill>
            </a:ext>
          </a:extLst>
        </p:spPr>
      </p:pic>
      <p:pic>
        <p:nvPicPr>
          <p:cNvPr id="3106" name="Picture 34" descr="List of Corporate Partners | MBA Employers | Blockchain, Bank jobs,  Business leadership">
            <a:extLst>
              <a:ext uri="{FF2B5EF4-FFF2-40B4-BE49-F238E27FC236}">
                <a16:creationId xmlns:a16="http://schemas.microsoft.com/office/drawing/2014/main" id="{0B7BC312-8328-4315-AACE-4D4006BFBA6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29516" b="30301"/>
          <a:stretch/>
        </p:blipFill>
        <p:spPr bwMode="auto">
          <a:xfrm>
            <a:off x="6566550" y="5883894"/>
            <a:ext cx="2003073" cy="422569"/>
          </a:xfrm>
          <a:prstGeom prst="rect">
            <a:avLst/>
          </a:prstGeom>
          <a:noFill/>
          <a:extLst>
            <a:ext uri="{909E8E84-426E-40DD-AFC4-6F175D3DCCD1}">
              <a14:hiddenFill xmlns:a14="http://schemas.microsoft.com/office/drawing/2010/main">
                <a:solidFill>
                  <a:srgbClr val="FFFFFF"/>
                </a:solidFill>
              </a14:hiddenFill>
            </a:ext>
          </a:extLst>
        </p:spPr>
      </p:pic>
      <p:pic>
        <p:nvPicPr>
          <p:cNvPr id="3108" name="Picture 36" descr="Download CME Group Logo in SVG Vector or PNG File Format - Logo.wine">
            <a:extLst>
              <a:ext uri="{FF2B5EF4-FFF2-40B4-BE49-F238E27FC236}">
                <a16:creationId xmlns:a16="http://schemas.microsoft.com/office/drawing/2014/main" id="{BFCD4D6F-712A-4D36-BE88-5697161D599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15051" y="2300975"/>
            <a:ext cx="2238750" cy="1492500"/>
          </a:xfrm>
          <a:prstGeom prst="rect">
            <a:avLst/>
          </a:prstGeom>
          <a:noFill/>
          <a:extLst>
            <a:ext uri="{909E8E84-426E-40DD-AFC4-6F175D3DCCD1}">
              <a14:hiddenFill xmlns:a14="http://schemas.microsoft.com/office/drawing/2010/main">
                <a:solidFill>
                  <a:srgbClr val="FFFFFF"/>
                </a:solidFill>
              </a14:hiddenFill>
            </a:ext>
          </a:extLst>
        </p:spPr>
      </p:pic>
      <p:pic>
        <p:nvPicPr>
          <p:cNvPr id="3110" name="Picture 38" descr="Cboe Global Markets">
            <a:extLst>
              <a:ext uri="{FF2B5EF4-FFF2-40B4-BE49-F238E27FC236}">
                <a16:creationId xmlns:a16="http://schemas.microsoft.com/office/drawing/2014/main" id="{9AC14290-5198-4D37-AB19-2753D6459A4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607582" y="3384652"/>
            <a:ext cx="1183633" cy="391509"/>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57">
            <a:extLst>
              <a:ext uri="{FF2B5EF4-FFF2-40B4-BE49-F238E27FC236}">
                <a16:creationId xmlns:a16="http://schemas.microsoft.com/office/drawing/2014/main" id="{7F5D47B2-95FF-4A14-9DC6-23C7B3A5E13C}"/>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671353" y="3879026"/>
            <a:ext cx="1138205" cy="248179"/>
          </a:xfrm>
          <a:prstGeom prst="rect">
            <a:avLst/>
          </a:prstGeom>
        </p:spPr>
      </p:pic>
      <p:pic>
        <p:nvPicPr>
          <p:cNvPr id="59" name="Picture 2" descr="21Shares Bitcoin CH0454664001 il Bitcoin per tutti - Rendimento Fondi">
            <a:extLst>
              <a:ext uri="{FF2B5EF4-FFF2-40B4-BE49-F238E27FC236}">
                <a16:creationId xmlns:a16="http://schemas.microsoft.com/office/drawing/2014/main" id="{A60C0521-1511-46E6-9605-CFE36F24A693}"/>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19914" b="32300"/>
          <a:stretch/>
        </p:blipFill>
        <p:spPr bwMode="auto">
          <a:xfrm>
            <a:off x="9213127" y="5839524"/>
            <a:ext cx="1642741" cy="374197"/>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8" descr="VanEck: Etf dedicato agli eSports raccoglie oltre 100 milioni - Lobcom">
            <a:extLst>
              <a:ext uri="{FF2B5EF4-FFF2-40B4-BE49-F238E27FC236}">
                <a16:creationId xmlns:a16="http://schemas.microsoft.com/office/drawing/2014/main" id="{AFD99692-35D3-4EB2-8AA2-8844F5B632F4}"/>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29824" b="29824"/>
          <a:stretch/>
        </p:blipFill>
        <p:spPr bwMode="auto">
          <a:xfrm>
            <a:off x="10028295" y="4792301"/>
            <a:ext cx="1390800" cy="373210"/>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0">
            <a:extLst>
              <a:ext uri="{FF2B5EF4-FFF2-40B4-BE49-F238E27FC236}">
                <a16:creationId xmlns:a16="http://schemas.microsoft.com/office/drawing/2014/main" id="{6D0EFE71-43C7-4F5F-A8D1-F8E8AF42AB97}"/>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200133" y="5169889"/>
            <a:ext cx="1477098" cy="542695"/>
          </a:xfrm>
          <a:prstGeom prst="rect">
            <a:avLst/>
          </a:prstGeom>
        </p:spPr>
      </p:pic>
      <p:sp>
        <p:nvSpPr>
          <p:cNvPr id="62" name="Slide Number Placeholder 4">
            <a:extLst>
              <a:ext uri="{FF2B5EF4-FFF2-40B4-BE49-F238E27FC236}">
                <a16:creationId xmlns:a16="http://schemas.microsoft.com/office/drawing/2014/main" id="{E3B2F41C-9A96-41F8-807B-91E5B426681F}"/>
              </a:ext>
            </a:extLst>
          </p:cNvPr>
          <p:cNvSpPr>
            <a:spLocks noGrp="1"/>
          </p:cNvSpPr>
          <p:nvPr>
            <p:ph type="sldNum" sz="quarter" idx="12"/>
          </p:nvPr>
        </p:nvSpPr>
        <p:spPr>
          <a:xfrm>
            <a:off x="8610601" y="6500067"/>
            <a:ext cx="2743200" cy="365125"/>
          </a:xfrm>
        </p:spPr>
        <p:txBody>
          <a:bodyPr/>
          <a:lstStyle/>
          <a:p>
            <a:fld id="{EBCB7C23-8A6E-0A44-A85D-05033C6D44F7}" type="slidenum">
              <a:rPr lang="en-US" smtClean="0"/>
              <a:pPr/>
              <a:t>4</a:t>
            </a:fld>
            <a:r>
              <a:rPr lang="en-US" dirty="0"/>
              <a:t>/10</a:t>
            </a:r>
          </a:p>
        </p:txBody>
      </p:sp>
    </p:spTree>
    <p:extLst>
      <p:ext uri="{BB962C8B-B14F-4D97-AF65-F5344CB8AC3E}">
        <p14:creationId xmlns:p14="http://schemas.microsoft.com/office/powerpoint/2010/main" val="650376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D6EFD-D11B-4806-A7F0-B641E013EA71}"/>
              </a:ext>
            </a:extLst>
          </p:cNvPr>
          <p:cNvSpPr>
            <a:spLocks noGrp="1"/>
          </p:cNvSpPr>
          <p:nvPr>
            <p:ph type="title"/>
          </p:nvPr>
        </p:nvSpPr>
        <p:spPr/>
        <p:txBody>
          <a:bodyPr/>
          <a:lstStyle/>
          <a:p>
            <a:r>
              <a:rPr lang="en-US"/>
              <a:t>Challenges for Bitcoin investors</a:t>
            </a:r>
          </a:p>
        </p:txBody>
      </p:sp>
      <p:grpSp>
        <p:nvGrpSpPr>
          <p:cNvPr id="2" name="Group 1">
            <a:extLst>
              <a:ext uri="{FF2B5EF4-FFF2-40B4-BE49-F238E27FC236}">
                <a16:creationId xmlns:a16="http://schemas.microsoft.com/office/drawing/2014/main" id="{AFF3B982-6FB5-4455-829B-7521EB1B32E7}"/>
              </a:ext>
            </a:extLst>
          </p:cNvPr>
          <p:cNvGrpSpPr/>
          <p:nvPr/>
        </p:nvGrpSpPr>
        <p:grpSpPr>
          <a:xfrm>
            <a:off x="838200" y="1929120"/>
            <a:ext cx="3161477" cy="4326955"/>
            <a:chOff x="838200" y="1929120"/>
            <a:chExt cx="3161477" cy="4326955"/>
          </a:xfrm>
        </p:grpSpPr>
        <p:sp>
          <p:nvSpPr>
            <p:cNvPr id="19" name="Rectangle 18">
              <a:extLst>
                <a:ext uri="{FF2B5EF4-FFF2-40B4-BE49-F238E27FC236}">
                  <a16:creationId xmlns:a16="http://schemas.microsoft.com/office/drawing/2014/main" id="{D284AA14-0607-4C0D-A45D-9C3C910A165D}"/>
                </a:ext>
              </a:extLst>
            </p:cNvPr>
            <p:cNvSpPr/>
            <p:nvPr/>
          </p:nvSpPr>
          <p:spPr>
            <a:xfrm>
              <a:off x="838200" y="1929120"/>
              <a:ext cx="3161477" cy="33401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0" rIns="108000" bIns="36000" rtlCol="0" anchor="t"/>
            <a:lstStyle/>
            <a:p>
              <a:pPr algn="ctr">
                <a:lnSpc>
                  <a:spcPct val="80000"/>
                </a:lnSpc>
                <a:spcAft>
                  <a:spcPts val="300"/>
                </a:spcAft>
              </a:pPr>
              <a:r>
                <a:rPr lang="en-US" sz="1600" b="1">
                  <a:solidFill>
                    <a:schemeClr val="tx1"/>
                  </a:solidFill>
                  <a:latin typeface="Route 159 Bold" panose="00000800000000000000" pitchFamily="50" charset="0"/>
                </a:rPr>
                <a:t>Simplicity</a:t>
              </a:r>
            </a:p>
            <a:p>
              <a:pPr marL="171450" indent="-171450">
                <a:lnSpc>
                  <a:spcPct val="80000"/>
                </a:lnSpc>
                <a:spcBef>
                  <a:spcPts val="300"/>
                </a:spcBef>
                <a:buFont typeface="Arial" panose="020B0604020202020204" pitchFamily="34" charset="0"/>
                <a:buChar char="•"/>
              </a:pPr>
              <a:r>
                <a:rPr lang="en-US" sz="1050">
                  <a:solidFill>
                    <a:schemeClr val="tx1"/>
                  </a:solidFill>
                  <a:latin typeface="Route 159" panose="00000500000000000000" pitchFamily="50" charset="0"/>
                </a:rPr>
                <a:t>Bitcoin exchanging is still a far west: even for educated traditional investors it’s </a:t>
              </a:r>
              <a:r>
                <a:rPr lang="en-US" sz="1050" b="1">
                  <a:solidFill>
                    <a:schemeClr val="tx1"/>
                  </a:solidFill>
                  <a:latin typeface="Route 159 Bold" panose="00000500000000000000" pitchFamily="50" charset="0"/>
                </a:rPr>
                <a:t>not so easy to tell apart reputable platforms</a:t>
              </a:r>
            </a:p>
            <a:p>
              <a:pPr marL="171450" indent="-171450">
                <a:lnSpc>
                  <a:spcPct val="80000"/>
                </a:lnSpc>
                <a:spcBef>
                  <a:spcPts val="300"/>
                </a:spcBef>
                <a:buFont typeface="Arial" panose="020B0604020202020204" pitchFamily="34" charset="0"/>
                <a:buChar char="•"/>
              </a:pPr>
              <a:r>
                <a:rPr lang="en-US" sz="1050">
                  <a:solidFill>
                    <a:schemeClr val="tx1"/>
                  </a:solidFill>
                  <a:latin typeface="Route 159" panose="00000500000000000000" pitchFamily="50" charset="0"/>
                </a:rPr>
                <a:t>Onboarding and funding </a:t>
              </a:r>
              <a:r>
                <a:rPr lang="en-US" sz="1050" b="1">
                  <a:solidFill>
                    <a:schemeClr val="tx1"/>
                  </a:solidFill>
                  <a:latin typeface="Route 159 Bold" panose="00000500000000000000" pitchFamily="50" charset="0"/>
                </a:rPr>
                <a:t>processes are complex and cumbersome</a:t>
              </a:r>
              <a:r>
                <a:rPr lang="en-US" sz="1050">
                  <a:solidFill>
                    <a:schemeClr val="tx1"/>
                  </a:solidFill>
                  <a:latin typeface="Route 159" panose="00000500000000000000" pitchFamily="50" charset="0"/>
                </a:rPr>
                <a:t>, and trading interfaces not so intuitive</a:t>
              </a:r>
            </a:p>
            <a:p>
              <a:pPr marL="171450" indent="-171450">
                <a:lnSpc>
                  <a:spcPct val="80000"/>
                </a:lnSpc>
                <a:spcBef>
                  <a:spcPts val="300"/>
                </a:spcBef>
                <a:buFont typeface="Arial" panose="020B0604020202020204" pitchFamily="34" charset="0"/>
                <a:buChar char="•"/>
              </a:pPr>
              <a:r>
                <a:rPr lang="en-US" sz="1050" b="1">
                  <a:solidFill>
                    <a:schemeClr val="tx1"/>
                  </a:solidFill>
                  <a:latin typeface="Route 159 Bold" panose="00000500000000000000" pitchFamily="50" charset="0"/>
                </a:rPr>
                <a:t>Simpler interfaces </a:t>
              </a:r>
              <a:r>
                <a:rPr lang="en-US" sz="1050">
                  <a:solidFill>
                    <a:schemeClr val="tx1"/>
                  </a:solidFill>
                  <a:latin typeface="Route 159" panose="00000500000000000000" pitchFamily="50" charset="0"/>
                </a:rPr>
                <a:t>(e.g. fast lanes, market buys) are </a:t>
              </a:r>
              <a:r>
                <a:rPr lang="en-US" sz="1050" b="1">
                  <a:solidFill>
                    <a:schemeClr val="tx1"/>
                  </a:solidFill>
                  <a:latin typeface="Route 159 Bold" panose="00000500000000000000" pitchFamily="50" charset="0"/>
                </a:rPr>
                <a:t>very expensive</a:t>
              </a:r>
            </a:p>
            <a:p>
              <a:pPr marL="171450" indent="-171450">
                <a:lnSpc>
                  <a:spcPct val="80000"/>
                </a:lnSpc>
                <a:spcBef>
                  <a:spcPts val="300"/>
                </a:spcBef>
                <a:buFont typeface="Arial" panose="020B0604020202020204" pitchFamily="34" charset="0"/>
                <a:buChar char="•"/>
              </a:pPr>
              <a:r>
                <a:rPr lang="en-US" sz="1050">
                  <a:solidFill>
                    <a:schemeClr val="tx1"/>
                  </a:solidFill>
                  <a:latin typeface="Route 159" panose="00000500000000000000" pitchFamily="50" charset="0"/>
                </a:rPr>
                <a:t>Most solutions are </a:t>
              </a:r>
              <a:r>
                <a:rPr lang="en-US" sz="1050" b="1">
                  <a:solidFill>
                    <a:schemeClr val="tx1"/>
                  </a:solidFill>
                  <a:latin typeface="Route 159 Bold" panose="00000500000000000000" pitchFamily="50" charset="0"/>
                </a:rPr>
                <a:t>focused on self-service</a:t>
              </a:r>
              <a:r>
                <a:rPr lang="en-US" sz="1050">
                  <a:solidFill>
                    <a:schemeClr val="tx1"/>
                  </a:solidFill>
                  <a:latin typeface="Route 159" panose="00000500000000000000" pitchFamily="50" charset="0"/>
                </a:rPr>
                <a:t>, while first time </a:t>
              </a:r>
              <a:r>
                <a:rPr lang="en-US" sz="1050" b="1">
                  <a:solidFill>
                    <a:schemeClr val="tx1"/>
                  </a:solidFill>
                  <a:latin typeface="Route 159 Bold" panose="00000500000000000000" pitchFamily="50" charset="0"/>
                </a:rPr>
                <a:t>HNW investors seek advisory/assistance</a:t>
              </a:r>
            </a:p>
            <a:p>
              <a:pPr marL="171450" indent="-171450">
                <a:lnSpc>
                  <a:spcPct val="80000"/>
                </a:lnSpc>
                <a:spcBef>
                  <a:spcPts val="300"/>
                </a:spcBef>
                <a:buFont typeface="Arial" panose="020B0604020202020204" pitchFamily="34" charset="0"/>
                <a:buChar char="•"/>
              </a:pPr>
              <a:r>
                <a:rPr lang="en-US" sz="1050">
                  <a:solidFill>
                    <a:schemeClr val="tx1"/>
                  </a:solidFill>
                  <a:latin typeface="Route 159" panose="00000500000000000000" pitchFamily="50" charset="0"/>
                </a:rPr>
                <a:t>Typical </a:t>
              </a:r>
              <a:r>
                <a:rPr lang="en-US" sz="1050" b="1">
                  <a:solidFill>
                    <a:schemeClr val="tx1"/>
                  </a:solidFill>
                  <a:latin typeface="Route 159 Bold" panose="00000500000000000000" pitchFamily="50" charset="0"/>
                </a:rPr>
                <a:t>entry ticket of affluent clients is “</a:t>
              </a:r>
              <a:r>
                <a:rPr lang="en-US" sz="1050" b="1" err="1">
                  <a:solidFill>
                    <a:schemeClr val="tx1"/>
                  </a:solidFill>
                  <a:latin typeface="Route 159 Bold" panose="00000500000000000000" pitchFamily="50" charset="0"/>
                </a:rPr>
                <a:t>psicologically</a:t>
              </a:r>
              <a:r>
                <a:rPr lang="en-US" sz="1050" b="1">
                  <a:solidFill>
                    <a:schemeClr val="tx1"/>
                  </a:solidFill>
                  <a:latin typeface="Route 159 Bold" panose="00000500000000000000" pitchFamily="50" charset="0"/>
                </a:rPr>
                <a:t> significant” but still too small to get OTC </a:t>
              </a:r>
              <a:r>
                <a:rPr lang="en-US" sz="1050">
                  <a:solidFill>
                    <a:schemeClr val="tx1"/>
                  </a:solidFill>
                  <a:latin typeface="Route 159" panose="00000500000000000000" pitchFamily="50" charset="0"/>
                </a:rPr>
                <a:t>desks’ attention</a:t>
              </a:r>
            </a:p>
          </p:txBody>
        </p:sp>
        <p:sp>
          <p:nvSpPr>
            <p:cNvPr id="8" name="Rectangle 7">
              <a:extLst>
                <a:ext uri="{FF2B5EF4-FFF2-40B4-BE49-F238E27FC236}">
                  <a16:creationId xmlns:a16="http://schemas.microsoft.com/office/drawing/2014/main" id="{3B0457CC-97EC-43AD-8BE9-14BB33D1B4DE}"/>
                </a:ext>
              </a:extLst>
            </p:cNvPr>
            <p:cNvSpPr/>
            <p:nvPr/>
          </p:nvSpPr>
          <p:spPr>
            <a:xfrm>
              <a:off x="838200" y="5461730"/>
              <a:ext cx="3161477" cy="79434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pPr>
              <a:r>
                <a:rPr lang="en-US" sz="1400" b="1">
                  <a:solidFill>
                    <a:schemeClr val="bg1"/>
                  </a:solidFill>
                  <a:latin typeface="Route 159 Bold" panose="00000800000000000000" pitchFamily="50" charset="0"/>
                </a:rPr>
                <a:t>Buying Bitcoins, especially for significant amounts, is still a high friction experience</a:t>
              </a:r>
              <a:endParaRPr lang="en-US" sz="1000">
                <a:solidFill>
                  <a:schemeClr val="bg1"/>
                </a:solidFill>
                <a:latin typeface="Route 159 Bold" panose="00000800000000000000" pitchFamily="50" charset="0"/>
              </a:endParaRPr>
            </a:p>
          </p:txBody>
        </p:sp>
        <p:pic>
          <p:nvPicPr>
            <p:cNvPr id="24" name="Easy">
              <a:extLst>
                <a:ext uri="{FF2B5EF4-FFF2-40B4-BE49-F238E27FC236}">
                  <a16:creationId xmlns:a16="http://schemas.microsoft.com/office/drawing/2014/main" id="{252A14B2-9EEE-49A6-9027-A70B8280D3B3}"/>
                </a:ext>
              </a:extLst>
            </p:cNvPr>
            <p:cNvPicPr>
              <a:picLocks noChangeAspect="1"/>
            </p:cNvPicPr>
            <p:nvPr>
              <p:custDataLst>
                <p:tags r:id="rId3"/>
              </p:custDataLst>
            </p:nvPr>
          </p:nvPicPr>
          <p:blipFill>
            <a:blip r:embed="rId6">
              <a:extLst>
                <a:ext uri="{96DAC541-7B7A-43D3-8B79-37D633B846F1}">
                  <asvg:svgBlip xmlns:asvg="http://schemas.microsoft.com/office/drawing/2016/SVG/main" r:embed="rId7"/>
                </a:ext>
              </a:extLst>
            </a:blip>
            <a:stretch>
              <a:fillRect/>
            </a:stretch>
          </p:blipFill>
          <p:spPr>
            <a:xfrm>
              <a:off x="2180815" y="2065989"/>
              <a:ext cx="476250" cy="476250"/>
            </a:xfrm>
            <a:prstGeom prst="rect">
              <a:avLst/>
            </a:prstGeom>
          </p:spPr>
        </p:pic>
        <p:sp>
          <p:nvSpPr>
            <p:cNvPr id="27" name="Isosceles Triangle 26">
              <a:extLst>
                <a:ext uri="{FF2B5EF4-FFF2-40B4-BE49-F238E27FC236}">
                  <a16:creationId xmlns:a16="http://schemas.microsoft.com/office/drawing/2014/main" id="{E7BA95B4-20DC-46FE-B7E9-8BFF3A186EDD}"/>
                </a:ext>
              </a:extLst>
            </p:cNvPr>
            <p:cNvSpPr/>
            <p:nvPr/>
          </p:nvSpPr>
          <p:spPr>
            <a:xfrm rot="10800000">
              <a:off x="1847023" y="5269312"/>
              <a:ext cx="1143826" cy="284479"/>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56000" rIns="108000" bIns="36000" rtlCol="0" anchor="t"/>
            <a:lstStyle/>
            <a:p>
              <a:pPr algn="ctr">
                <a:lnSpc>
                  <a:spcPct val="80000"/>
                </a:lnSpc>
                <a:spcAft>
                  <a:spcPts val="300"/>
                </a:spcAft>
              </a:pPr>
              <a:endParaRPr lang="en-US" sz="1600" b="1">
                <a:solidFill>
                  <a:schemeClr val="tx1"/>
                </a:solidFill>
                <a:latin typeface="Route 159 Bold" panose="00000800000000000000" pitchFamily="50" charset="0"/>
              </a:endParaRPr>
            </a:p>
          </p:txBody>
        </p:sp>
      </p:grpSp>
      <p:grpSp>
        <p:nvGrpSpPr>
          <p:cNvPr id="4" name="Group 3">
            <a:extLst>
              <a:ext uri="{FF2B5EF4-FFF2-40B4-BE49-F238E27FC236}">
                <a16:creationId xmlns:a16="http://schemas.microsoft.com/office/drawing/2014/main" id="{EBC8349D-407F-4184-BF1F-E7F8E469B7FE}"/>
              </a:ext>
            </a:extLst>
          </p:cNvPr>
          <p:cNvGrpSpPr/>
          <p:nvPr/>
        </p:nvGrpSpPr>
        <p:grpSpPr>
          <a:xfrm>
            <a:off x="4515262" y="1929120"/>
            <a:ext cx="3161477" cy="4326955"/>
            <a:chOff x="4515262" y="1929120"/>
            <a:chExt cx="3161477" cy="4326955"/>
          </a:xfrm>
        </p:grpSpPr>
        <p:sp>
          <p:nvSpPr>
            <p:cNvPr id="6" name="Rectangle 5">
              <a:extLst>
                <a:ext uri="{FF2B5EF4-FFF2-40B4-BE49-F238E27FC236}">
                  <a16:creationId xmlns:a16="http://schemas.microsoft.com/office/drawing/2014/main" id="{E06A3E47-5202-4824-911B-6594F008B2EC}"/>
                </a:ext>
              </a:extLst>
            </p:cNvPr>
            <p:cNvSpPr/>
            <p:nvPr/>
          </p:nvSpPr>
          <p:spPr>
            <a:xfrm>
              <a:off x="4515262" y="1929120"/>
              <a:ext cx="3161477" cy="33401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0" rIns="108000" bIns="36000" rtlCol="0" anchor="t"/>
            <a:lstStyle/>
            <a:p>
              <a:pPr algn="ctr">
                <a:lnSpc>
                  <a:spcPct val="80000"/>
                </a:lnSpc>
                <a:spcAft>
                  <a:spcPts val="300"/>
                </a:spcAft>
              </a:pPr>
              <a:r>
                <a:rPr lang="en-US" sz="1600" b="1" dirty="0">
                  <a:solidFill>
                    <a:schemeClr val="tx1"/>
                  </a:solidFill>
                  <a:latin typeface="Route 159 Bold" panose="00000800000000000000" pitchFamily="50" charset="0"/>
                </a:rPr>
                <a:t>Security</a:t>
              </a:r>
            </a:p>
            <a:p>
              <a:pPr marL="171450" indent="-171450">
                <a:lnSpc>
                  <a:spcPct val="80000"/>
                </a:lnSpc>
                <a:spcBef>
                  <a:spcPts val="300"/>
                </a:spcBef>
                <a:buFont typeface="Arial" panose="020B0604020202020204" pitchFamily="34" charset="0"/>
                <a:buChar char="•"/>
              </a:pPr>
              <a:r>
                <a:rPr lang="en-US" sz="1050" b="1" dirty="0">
                  <a:solidFill>
                    <a:schemeClr val="tx1"/>
                  </a:solidFill>
                  <a:latin typeface="Route 159 Bold" panose="00000500000000000000" pitchFamily="50" charset="0"/>
                </a:rPr>
                <a:t>Bitcoin is a “bearer instrument”</a:t>
              </a:r>
              <a:r>
                <a:rPr lang="en-US" sz="1050" dirty="0">
                  <a:solidFill>
                    <a:schemeClr val="tx1"/>
                  </a:solidFill>
                  <a:latin typeface="Route 159" panose="00000500000000000000" pitchFamily="50" charset="0"/>
                </a:rPr>
                <a:t> and it can only be spent by using secret (private) keys</a:t>
              </a:r>
            </a:p>
            <a:p>
              <a:pPr marL="171450" indent="-171450">
                <a:lnSpc>
                  <a:spcPct val="80000"/>
                </a:lnSpc>
                <a:spcBef>
                  <a:spcPts val="300"/>
                </a:spcBef>
                <a:buFont typeface="Arial" panose="020B0604020202020204" pitchFamily="34" charset="0"/>
                <a:buChar char="•"/>
              </a:pPr>
              <a:r>
                <a:rPr lang="en-US" sz="1050" b="1" dirty="0">
                  <a:solidFill>
                    <a:schemeClr val="tx1"/>
                  </a:solidFill>
                  <a:latin typeface="Route 159 Bold" panose="00000500000000000000" pitchFamily="50" charset="0"/>
                </a:rPr>
                <a:t>Losing the secret keys means losing the associated Bitcoins</a:t>
              </a:r>
              <a:r>
                <a:rPr lang="en-US" sz="1050" dirty="0">
                  <a:solidFill>
                    <a:schemeClr val="tx1"/>
                  </a:solidFill>
                  <a:latin typeface="Route 159" panose="00000500000000000000" pitchFamily="50" charset="0"/>
                </a:rPr>
                <a:t>: no one can recover them</a:t>
              </a:r>
            </a:p>
            <a:p>
              <a:pPr marL="171450" indent="-171450">
                <a:lnSpc>
                  <a:spcPct val="80000"/>
                </a:lnSpc>
                <a:spcBef>
                  <a:spcPts val="300"/>
                </a:spcBef>
                <a:buFont typeface="Arial" panose="020B0604020202020204" pitchFamily="34" charset="0"/>
                <a:buChar char="•"/>
              </a:pPr>
              <a:r>
                <a:rPr lang="en-US" sz="1050" b="1" dirty="0">
                  <a:solidFill>
                    <a:schemeClr val="tx1"/>
                  </a:solidFill>
                  <a:latin typeface="Route 159 Bold" panose="00000500000000000000" pitchFamily="50" charset="0"/>
                </a:rPr>
                <a:t>Secret keys </a:t>
              </a:r>
              <a:r>
                <a:rPr lang="en-US" sz="1050" dirty="0">
                  <a:solidFill>
                    <a:schemeClr val="tx1"/>
                  </a:solidFill>
                  <a:latin typeface="Route 159" panose="00000500000000000000" pitchFamily="50" charset="0"/>
                </a:rPr>
                <a:t>are usually stored in ”wallets”; however</a:t>
              </a:r>
            </a:p>
            <a:p>
              <a:pPr marL="361950" lvl="1" indent="-171450">
                <a:lnSpc>
                  <a:spcPct val="80000"/>
                </a:lnSpc>
                <a:spcBef>
                  <a:spcPts val="300"/>
                </a:spcBef>
                <a:buFont typeface="Arial" panose="020B0604020202020204" pitchFamily="34" charset="0"/>
                <a:buChar char="•"/>
              </a:pPr>
              <a:r>
                <a:rPr lang="en-US" sz="1050" dirty="0">
                  <a:solidFill>
                    <a:schemeClr val="tx1"/>
                  </a:solidFill>
                  <a:latin typeface="Route 159" panose="00000500000000000000" pitchFamily="50" charset="0"/>
                </a:rPr>
                <a:t>Hot (online) wallets can be </a:t>
              </a:r>
              <a:r>
                <a:rPr lang="en-US" sz="1050" b="1" dirty="0">
                  <a:solidFill>
                    <a:schemeClr val="tx1"/>
                  </a:solidFill>
                  <a:latin typeface="Route 159 Bold" panose="00000500000000000000" pitchFamily="50" charset="0"/>
                </a:rPr>
                <a:t>hacked</a:t>
              </a:r>
            </a:p>
            <a:p>
              <a:pPr marL="361950" lvl="1" indent="-171450">
                <a:lnSpc>
                  <a:spcPct val="80000"/>
                </a:lnSpc>
                <a:spcBef>
                  <a:spcPts val="300"/>
                </a:spcBef>
                <a:buFont typeface="Arial" panose="020B0604020202020204" pitchFamily="34" charset="0"/>
                <a:buChar char="•"/>
              </a:pPr>
              <a:r>
                <a:rPr lang="en-US" sz="1050" dirty="0">
                  <a:solidFill>
                    <a:schemeClr val="tx1"/>
                  </a:solidFill>
                  <a:latin typeface="Route 159" panose="00000500000000000000" pitchFamily="50" charset="0"/>
                </a:rPr>
                <a:t>Cold (offline) wallets can be </a:t>
              </a:r>
              <a:r>
                <a:rPr lang="en-US" sz="1050" b="1" dirty="0">
                  <a:solidFill>
                    <a:schemeClr val="tx1"/>
                  </a:solidFill>
                  <a:latin typeface="Route 159 Bold" panose="00000500000000000000" pitchFamily="50" charset="0"/>
                </a:rPr>
                <a:t>lost or stolen</a:t>
              </a:r>
            </a:p>
            <a:p>
              <a:pPr marL="361950" lvl="1" indent="-171450">
                <a:lnSpc>
                  <a:spcPct val="80000"/>
                </a:lnSpc>
                <a:spcBef>
                  <a:spcPts val="300"/>
                </a:spcBef>
                <a:buFont typeface="Arial" panose="020B0604020202020204" pitchFamily="34" charset="0"/>
                <a:buChar char="•"/>
              </a:pPr>
              <a:r>
                <a:rPr lang="en-US" sz="1050" dirty="0">
                  <a:solidFill>
                    <a:schemeClr val="tx1"/>
                  </a:solidFill>
                  <a:latin typeface="Route 159" panose="00000500000000000000" pitchFamily="50" charset="0"/>
                </a:rPr>
                <a:t>Passwords can be </a:t>
              </a:r>
              <a:r>
                <a:rPr lang="en-US" sz="1050" b="1" dirty="0">
                  <a:solidFill>
                    <a:schemeClr val="tx1"/>
                  </a:solidFill>
                  <a:latin typeface="Route 159 Bold" panose="00000500000000000000" pitchFamily="50" charset="0"/>
                </a:rPr>
                <a:t>forgotten</a:t>
              </a:r>
            </a:p>
            <a:p>
              <a:pPr marL="171450" indent="-171450">
                <a:lnSpc>
                  <a:spcPct val="80000"/>
                </a:lnSpc>
                <a:spcBef>
                  <a:spcPts val="300"/>
                </a:spcBef>
                <a:buFont typeface="Arial" panose="020B0604020202020204" pitchFamily="34" charset="0"/>
                <a:buChar char="•"/>
              </a:pPr>
              <a:r>
                <a:rPr lang="en-US" sz="1050" b="1" dirty="0">
                  <a:solidFill>
                    <a:schemeClr val="tx1"/>
                  </a:solidFill>
                  <a:latin typeface="Route 159 Bold" panose="00000500000000000000" pitchFamily="50" charset="0"/>
                </a:rPr>
                <a:t>Inheritance </a:t>
              </a:r>
              <a:r>
                <a:rPr lang="en-US" sz="1050" dirty="0">
                  <a:solidFill>
                    <a:schemeClr val="tx1"/>
                  </a:solidFill>
                  <a:latin typeface="Route 159" panose="00000500000000000000" pitchFamily="50" charset="0"/>
                </a:rPr>
                <a:t>problem: how do heirs acquire the secret keys?</a:t>
              </a:r>
            </a:p>
            <a:p>
              <a:pPr marL="171450" indent="-171450">
                <a:lnSpc>
                  <a:spcPct val="80000"/>
                </a:lnSpc>
                <a:spcBef>
                  <a:spcPts val="300"/>
                </a:spcBef>
                <a:buFont typeface="Arial" panose="020B0604020202020204" pitchFamily="34" charset="0"/>
                <a:buChar char="•"/>
              </a:pPr>
              <a:r>
                <a:rPr lang="en-US" sz="1050" b="1" dirty="0">
                  <a:solidFill>
                    <a:schemeClr val="tx1"/>
                  </a:solidFill>
                  <a:latin typeface="Route 159 Bold" panose="00000500000000000000" pitchFamily="50" charset="0"/>
                </a:rPr>
                <a:t>Personal safety </a:t>
              </a:r>
              <a:r>
                <a:rPr lang="en-US" sz="1050" dirty="0">
                  <a:solidFill>
                    <a:schemeClr val="tx1"/>
                  </a:solidFill>
                  <a:latin typeface="Route 159" panose="00000500000000000000" pitchFamily="50" charset="0"/>
                </a:rPr>
                <a:t>problems: coercion, violence, ransom, etc.</a:t>
              </a:r>
            </a:p>
            <a:p>
              <a:pPr marL="171450" indent="-171450">
                <a:lnSpc>
                  <a:spcPct val="80000"/>
                </a:lnSpc>
                <a:spcBef>
                  <a:spcPts val="300"/>
                </a:spcBef>
                <a:buFont typeface="Arial" panose="020B0604020202020204" pitchFamily="34" charset="0"/>
                <a:buChar char="•"/>
              </a:pPr>
              <a:r>
                <a:rPr lang="en-US" sz="1050" b="1" dirty="0">
                  <a:solidFill>
                    <a:schemeClr val="tx1"/>
                  </a:solidFill>
                  <a:latin typeface="Route 159 Bold" panose="00000500000000000000" pitchFamily="50" charset="0"/>
                </a:rPr>
                <a:t>Traditional cyber security is not a good fit </a:t>
              </a:r>
              <a:r>
                <a:rPr lang="en-US" sz="1050" dirty="0">
                  <a:solidFill>
                    <a:schemeClr val="tx1"/>
                  </a:solidFill>
                  <a:latin typeface="Route 159" panose="00000500000000000000" pitchFamily="50" charset="0"/>
                </a:rPr>
                <a:t>for Bitcoin storage</a:t>
              </a:r>
            </a:p>
            <a:p>
              <a:pPr>
                <a:lnSpc>
                  <a:spcPct val="80000"/>
                </a:lnSpc>
              </a:pPr>
              <a:endParaRPr lang="en-US" sz="1050" dirty="0">
                <a:solidFill>
                  <a:schemeClr val="tx1"/>
                </a:solidFill>
                <a:latin typeface="Route 159 Bold" panose="00000800000000000000" pitchFamily="50" charset="0"/>
              </a:endParaRPr>
            </a:p>
          </p:txBody>
        </p:sp>
        <p:sp>
          <p:nvSpPr>
            <p:cNvPr id="9" name="Rectangle 8">
              <a:extLst>
                <a:ext uri="{FF2B5EF4-FFF2-40B4-BE49-F238E27FC236}">
                  <a16:creationId xmlns:a16="http://schemas.microsoft.com/office/drawing/2014/main" id="{0F86ACBD-EFCE-4A35-BA97-5346E5576806}"/>
                </a:ext>
              </a:extLst>
            </p:cNvPr>
            <p:cNvSpPr/>
            <p:nvPr/>
          </p:nvSpPr>
          <p:spPr>
            <a:xfrm>
              <a:off x="4515262" y="5461730"/>
              <a:ext cx="3161477" cy="79434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pPr>
              <a:r>
                <a:rPr lang="en-US" sz="1400" b="1">
                  <a:solidFill>
                    <a:schemeClr val="bg1"/>
                  </a:solidFill>
                  <a:latin typeface="Route 159 Bold" panose="00000800000000000000" pitchFamily="50" charset="0"/>
                </a:rPr>
                <a:t>Dealing with Bitcoins requires sophisticated technical skills and domain knowledge</a:t>
              </a:r>
              <a:endParaRPr lang="en-US" sz="1000">
                <a:solidFill>
                  <a:schemeClr val="bg1"/>
                </a:solidFill>
                <a:latin typeface="Route 159" panose="00000500000000000000" pitchFamily="50" charset="0"/>
              </a:endParaRPr>
            </a:p>
          </p:txBody>
        </p:sp>
        <p:pic>
          <p:nvPicPr>
            <p:cNvPr id="12" name="Secure">
              <a:extLst>
                <a:ext uri="{FF2B5EF4-FFF2-40B4-BE49-F238E27FC236}">
                  <a16:creationId xmlns:a16="http://schemas.microsoft.com/office/drawing/2014/main" id="{92CA8D24-CBD8-42DE-AB7B-35F2468E3FB8}"/>
                </a:ext>
              </a:extLst>
            </p:cNvPr>
            <p:cNvPicPr>
              <a:picLocks noChangeAspect="1"/>
            </p:cNvPicPr>
            <p:nvPr>
              <p:custDataLst>
                <p:tags r:id="rId2"/>
              </p:custDataLst>
            </p:nvPr>
          </p:nvPicPr>
          <p:blipFill>
            <a:blip r:embed="rId8">
              <a:extLst>
                <a:ext uri="{96DAC541-7B7A-43D3-8B79-37D633B846F1}">
                  <asvg:svgBlip xmlns:asvg="http://schemas.microsoft.com/office/drawing/2016/SVG/main" r:embed="rId9"/>
                </a:ext>
              </a:extLst>
            </a:blip>
            <a:stretch>
              <a:fillRect/>
            </a:stretch>
          </p:blipFill>
          <p:spPr>
            <a:xfrm>
              <a:off x="5857875" y="2065988"/>
              <a:ext cx="476250" cy="476250"/>
            </a:xfrm>
            <a:prstGeom prst="rect">
              <a:avLst/>
            </a:prstGeom>
          </p:spPr>
        </p:pic>
        <p:sp>
          <p:nvSpPr>
            <p:cNvPr id="28" name="Isosceles Triangle 27">
              <a:extLst>
                <a:ext uri="{FF2B5EF4-FFF2-40B4-BE49-F238E27FC236}">
                  <a16:creationId xmlns:a16="http://schemas.microsoft.com/office/drawing/2014/main" id="{12C43A91-89DE-4EA8-B6C1-03C4ACD21AD7}"/>
                </a:ext>
              </a:extLst>
            </p:cNvPr>
            <p:cNvSpPr/>
            <p:nvPr/>
          </p:nvSpPr>
          <p:spPr>
            <a:xfrm rot="10800000">
              <a:off x="5524087" y="5269312"/>
              <a:ext cx="1143826" cy="284479"/>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56000" rIns="108000" bIns="36000" rtlCol="0" anchor="t"/>
            <a:lstStyle/>
            <a:p>
              <a:pPr algn="ctr">
                <a:lnSpc>
                  <a:spcPct val="80000"/>
                </a:lnSpc>
                <a:spcAft>
                  <a:spcPts val="300"/>
                </a:spcAft>
              </a:pPr>
              <a:endParaRPr lang="en-US" sz="1600" b="1">
                <a:solidFill>
                  <a:schemeClr val="tx1"/>
                </a:solidFill>
                <a:latin typeface="Route 159 Bold" panose="00000800000000000000" pitchFamily="50" charset="0"/>
              </a:endParaRPr>
            </a:p>
          </p:txBody>
        </p:sp>
      </p:grpSp>
      <p:grpSp>
        <p:nvGrpSpPr>
          <p:cNvPr id="5" name="Group 4">
            <a:extLst>
              <a:ext uri="{FF2B5EF4-FFF2-40B4-BE49-F238E27FC236}">
                <a16:creationId xmlns:a16="http://schemas.microsoft.com/office/drawing/2014/main" id="{A89C82E1-C1B0-4F2E-9A0F-6B4E7CEFE2BF}"/>
              </a:ext>
            </a:extLst>
          </p:cNvPr>
          <p:cNvGrpSpPr/>
          <p:nvPr/>
        </p:nvGrpSpPr>
        <p:grpSpPr>
          <a:xfrm>
            <a:off x="8192323" y="1929120"/>
            <a:ext cx="3161477" cy="4326955"/>
            <a:chOff x="8192323" y="1929120"/>
            <a:chExt cx="3161477" cy="4326955"/>
          </a:xfrm>
        </p:grpSpPr>
        <p:sp>
          <p:nvSpPr>
            <p:cNvPr id="18" name="Rectangle 17">
              <a:extLst>
                <a:ext uri="{FF2B5EF4-FFF2-40B4-BE49-F238E27FC236}">
                  <a16:creationId xmlns:a16="http://schemas.microsoft.com/office/drawing/2014/main" id="{7A142700-A2EF-466D-B7BF-92EACFE651E9}"/>
                </a:ext>
              </a:extLst>
            </p:cNvPr>
            <p:cNvSpPr/>
            <p:nvPr/>
          </p:nvSpPr>
          <p:spPr>
            <a:xfrm>
              <a:off x="8192323" y="1929120"/>
              <a:ext cx="3161477" cy="33401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0" rIns="108000" bIns="36000" rtlCol="0" anchor="t"/>
            <a:lstStyle/>
            <a:p>
              <a:pPr algn="ctr">
                <a:lnSpc>
                  <a:spcPct val="80000"/>
                </a:lnSpc>
                <a:spcAft>
                  <a:spcPts val="300"/>
                </a:spcAft>
              </a:pPr>
              <a:r>
                <a:rPr lang="en-US" sz="1600" b="1" dirty="0">
                  <a:solidFill>
                    <a:schemeClr val="tx1"/>
                  </a:solidFill>
                  <a:latin typeface="Route 159 Bold" panose="00000800000000000000" pitchFamily="50" charset="0"/>
                </a:rPr>
                <a:t>Compliance</a:t>
              </a:r>
            </a:p>
            <a:p>
              <a:pPr marL="171450" indent="-171450">
                <a:lnSpc>
                  <a:spcPct val="80000"/>
                </a:lnSpc>
                <a:spcBef>
                  <a:spcPts val="300"/>
                </a:spcBef>
                <a:buFont typeface="Arial" panose="020B0604020202020204" pitchFamily="34" charset="0"/>
                <a:buChar char="•"/>
              </a:pPr>
              <a:r>
                <a:rPr lang="en-US" sz="1050" dirty="0">
                  <a:solidFill>
                    <a:schemeClr val="tx1"/>
                  </a:solidFill>
                  <a:latin typeface="Route 159" panose="00000500000000000000" pitchFamily="50" charset="0"/>
                </a:rPr>
                <a:t>Many exchanges –even the most reputable- </a:t>
              </a:r>
              <a:r>
                <a:rPr lang="en-US" sz="1050" b="1" dirty="0">
                  <a:solidFill>
                    <a:schemeClr val="tx1"/>
                  </a:solidFill>
                  <a:latin typeface="Route 159 Bold" panose="00000500000000000000" pitchFamily="50" charset="0"/>
                </a:rPr>
                <a:t>don’t provide an easy and strong audit trail </a:t>
              </a:r>
              <a:r>
                <a:rPr lang="en-US" sz="1050" dirty="0">
                  <a:solidFill>
                    <a:schemeClr val="tx1"/>
                  </a:solidFill>
                  <a:latin typeface="Route 159" panose="00000500000000000000" pitchFamily="50" charset="0"/>
                </a:rPr>
                <a:t>to prove origin of funds and gains/losses</a:t>
              </a:r>
            </a:p>
            <a:p>
              <a:pPr marL="171450" indent="-171450">
                <a:lnSpc>
                  <a:spcPct val="80000"/>
                </a:lnSpc>
                <a:spcBef>
                  <a:spcPts val="300"/>
                </a:spcBef>
                <a:buFont typeface="Arial" panose="020B0604020202020204" pitchFamily="34" charset="0"/>
                <a:buChar char="•"/>
              </a:pPr>
              <a:r>
                <a:rPr lang="en-US" sz="1050" b="1" dirty="0">
                  <a:solidFill>
                    <a:schemeClr val="tx1"/>
                  </a:solidFill>
                  <a:latin typeface="Route 159 Bold" panose="00000500000000000000" pitchFamily="50" charset="0"/>
                </a:rPr>
                <a:t>Tax laws are in the making</a:t>
              </a:r>
              <a:r>
                <a:rPr lang="en-US" sz="1050" dirty="0">
                  <a:solidFill>
                    <a:schemeClr val="tx1"/>
                  </a:solidFill>
                  <a:latin typeface="Route 159" panose="00000500000000000000" pitchFamily="50" charset="0"/>
                </a:rPr>
                <a:t>, and most tax </a:t>
              </a:r>
              <a:r>
                <a:rPr lang="en-US" sz="1050" b="1" dirty="0">
                  <a:solidFill>
                    <a:schemeClr val="tx1"/>
                  </a:solidFill>
                  <a:latin typeface="Route 159 Bold" panose="00000500000000000000" pitchFamily="50" charset="0"/>
                </a:rPr>
                <a:t>advisors have little to no experience </a:t>
              </a:r>
              <a:r>
                <a:rPr lang="en-US" sz="1050" dirty="0">
                  <a:solidFill>
                    <a:schemeClr val="tx1"/>
                  </a:solidFill>
                  <a:latin typeface="Route 159" panose="00000500000000000000" pitchFamily="50" charset="0"/>
                </a:rPr>
                <a:t>in crypto</a:t>
              </a:r>
            </a:p>
          </p:txBody>
        </p:sp>
        <p:sp>
          <p:nvSpPr>
            <p:cNvPr id="10" name="Rectangle 9">
              <a:extLst>
                <a:ext uri="{FF2B5EF4-FFF2-40B4-BE49-F238E27FC236}">
                  <a16:creationId xmlns:a16="http://schemas.microsoft.com/office/drawing/2014/main" id="{0C0A2DB4-E11B-4E0D-A7B5-483B425B5A58}"/>
                </a:ext>
              </a:extLst>
            </p:cNvPr>
            <p:cNvSpPr/>
            <p:nvPr/>
          </p:nvSpPr>
          <p:spPr>
            <a:xfrm>
              <a:off x="8192323" y="5461730"/>
              <a:ext cx="3161477" cy="79434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80000"/>
                </a:lnSpc>
              </a:pPr>
              <a:r>
                <a:rPr lang="en-US" sz="1400" b="1">
                  <a:solidFill>
                    <a:schemeClr val="bg1"/>
                  </a:solidFill>
                  <a:latin typeface="Route 159 Bold" panose="00000800000000000000" pitchFamily="50" charset="0"/>
                </a:rPr>
                <a:t>Complying with the law is often cumbersome and impractical even for best intentioned investors</a:t>
              </a:r>
              <a:endParaRPr lang="en-US" sz="1000">
                <a:solidFill>
                  <a:schemeClr val="bg1"/>
                </a:solidFill>
                <a:latin typeface="Route 159 Bold" panose="00000800000000000000" pitchFamily="50" charset="0"/>
              </a:endParaRPr>
            </a:p>
          </p:txBody>
        </p:sp>
        <p:pic>
          <p:nvPicPr>
            <p:cNvPr id="17" name="Test Passed">
              <a:extLst>
                <a:ext uri="{FF2B5EF4-FFF2-40B4-BE49-F238E27FC236}">
                  <a16:creationId xmlns:a16="http://schemas.microsoft.com/office/drawing/2014/main" id="{E23D5A1E-20DF-4B07-95A8-B1160C4A168A}"/>
                </a:ext>
              </a:extLst>
            </p:cNvPr>
            <p:cNvPicPr>
              <a:picLocks noChangeAspect="1"/>
            </p:cNvPicPr>
            <p:nvPr>
              <p:custDataLst>
                <p:tags r:id="rId1"/>
              </p:custDataLst>
            </p:nvPr>
          </p:nvPicPr>
          <p:blipFill>
            <a:blip r:embed="rId10">
              <a:extLst>
                <a:ext uri="{96DAC541-7B7A-43D3-8B79-37D633B846F1}">
                  <asvg:svgBlip xmlns:asvg="http://schemas.microsoft.com/office/drawing/2016/SVG/main" r:embed="rId11"/>
                </a:ext>
              </a:extLst>
            </a:blip>
            <a:stretch>
              <a:fillRect/>
            </a:stretch>
          </p:blipFill>
          <p:spPr>
            <a:xfrm>
              <a:off x="9534935" y="2065989"/>
              <a:ext cx="476250" cy="476250"/>
            </a:xfrm>
            <a:prstGeom prst="rect">
              <a:avLst/>
            </a:prstGeom>
          </p:spPr>
        </p:pic>
        <p:sp>
          <p:nvSpPr>
            <p:cNvPr id="29" name="Isosceles Triangle 28">
              <a:extLst>
                <a:ext uri="{FF2B5EF4-FFF2-40B4-BE49-F238E27FC236}">
                  <a16:creationId xmlns:a16="http://schemas.microsoft.com/office/drawing/2014/main" id="{5C16AA87-25A7-4240-A181-7CCAC63F5D10}"/>
                </a:ext>
              </a:extLst>
            </p:cNvPr>
            <p:cNvSpPr/>
            <p:nvPr/>
          </p:nvSpPr>
          <p:spPr>
            <a:xfrm rot="10800000">
              <a:off x="9439272" y="5269312"/>
              <a:ext cx="1143826" cy="284479"/>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56000" rIns="108000" bIns="36000" rtlCol="0" anchor="t"/>
            <a:lstStyle/>
            <a:p>
              <a:pPr algn="ctr">
                <a:lnSpc>
                  <a:spcPct val="80000"/>
                </a:lnSpc>
                <a:spcAft>
                  <a:spcPts val="300"/>
                </a:spcAft>
              </a:pPr>
              <a:endParaRPr lang="en-US" sz="1600" b="1">
                <a:solidFill>
                  <a:schemeClr val="tx1"/>
                </a:solidFill>
                <a:latin typeface="Route 159 Bold" panose="00000800000000000000" pitchFamily="50" charset="0"/>
              </a:endParaRPr>
            </a:p>
          </p:txBody>
        </p:sp>
      </p:grpSp>
      <p:sp>
        <p:nvSpPr>
          <p:cNvPr id="25" name="Footer Placeholder 3">
            <a:extLst>
              <a:ext uri="{FF2B5EF4-FFF2-40B4-BE49-F238E27FC236}">
                <a16:creationId xmlns:a16="http://schemas.microsoft.com/office/drawing/2014/main" id="{46852A05-9FA6-4C5E-98B9-755F224B43BB}"/>
              </a:ext>
            </a:extLst>
          </p:cNvPr>
          <p:cNvSpPr>
            <a:spLocks noGrp="1"/>
          </p:cNvSpPr>
          <p:nvPr>
            <p:ph type="ftr" sz="quarter" idx="11"/>
          </p:nvPr>
        </p:nvSpPr>
        <p:spPr>
          <a:xfrm>
            <a:off x="4038601" y="6510952"/>
            <a:ext cx="4114800" cy="365125"/>
          </a:xfrm>
        </p:spPr>
        <p:txBody>
          <a:bodyPr/>
          <a:lstStyle/>
          <a:p>
            <a:r>
              <a:rPr lang="en-US"/>
              <a:t>Confidential</a:t>
            </a:r>
          </a:p>
        </p:txBody>
      </p:sp>
      <p:sp>
        <p:nvSpPr>
          <p:cNvPr id="20" name="Slide Number Placeholder 4">
            <a:extLst>
              <a:ext uri="{FF2B5EF4-FFF2-40B4-BE49-F238E27FC236}">
                <a16:creationId xmlns:a16="http://schemas.microsoft.com/office/drawing/2014/main" id="{662380A2-C395-405C-87AF-F3E8AC1FBD7E}"/>
              </a:ext>
            </a:extLst>
          </p:cNvPr>
          <p:cNvSpPr>
            <a:spLocks noGrp="1"/>
          </p:cNvSpPr>
          <p:nvPr>
            <p:ph type="sldNum" sz="quarter" idx="12"/>
          </p:nvPr>
        </p:nvSpPr>
        <p:spPr>
          <a:xfrm>
            <a:off x="8610601" y="6500067"/>
            <a:ext cx="2743200" cy="365125"/>
          </a:xfrm>
        </p:spPr>
        <p:txBody>
          <a:bodyPr/>
          <a:lstStyle/>
          <a:p>
            <a:fld id="{EBCB7C23-8A6E-0A44-A85D-05033C6D44F7}" type="slidenum">
              <a:rPr lang="en-US" smtClean="0"/>
              <a:pPr/>
              <a:t>5</a:t>
            </a:fld>
            <a:r>
              <a:rPr lang="en-US" dirty="0"/>
              <a:t>/10</a:t>
            </a:r>
          </a:p>
        </p:txBody>
      </p:sp>
    </p:spTree>
    <p:extLst>
      <p:ext uri="{BB962C8B-B14F-4D97-AF65-F5344CB8AC3E}">
        <p14:creationId xmlns:p14="http://schemas.microsoft.com/office/powerpoint/2010/main" val="84462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05ED14-5276-43AE-B1F0-17DC5D1A59B0}"/>
              </a:ext>
            </a:extLst>
          </p:cNvPr>
          <p:cNvSpPr/>
          <p:nvPr/>
        </p:nvSpPr>
        <p:spPr>
          <a:xfrm>
            <a:off x="5632734" y="5330348"/>
            <a:ext cx="1846510" cy="97353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extBox 110">
            <a:extLst>
              <a:ext uri="{FF2B5EF4-FFF2-40B4-BE49-F238E27FC236}">
                <a16:creationId xmlns:a16="http://schemas.microsoft.com/office/drawing/2014/main" id="{234AC74B-6D8B-442E-B914-78B2649EBD05}"/>
              </a:ext>
            </a:extLst>
          </p:cNvPr>
          <p:cNvSpPr txBox="1"/>
          <p:nvPr/>
        </p:nvSpPr>
        <p:spPr>
          <a:xfrm>
            <a:off x="2610136" y="6544670"/>
            <a:ext cx="6096000" cy="276999"/>
          </a:xfrm>
          <a:prstGeom prst="rect">
            <a:avLst/>
          </a:prstGeom>
          <a:noFill/>
        </p:spPr>
        <p:txBody>
          <a:bodyPr wrap="square">
            <a:spAutoFit/>
          </a:bodyPr>
          <a:lstStyle/>
          <a:p>
            <a:r>
              <a:rPr lang="en-US" sz="1200"/>
              <a:t>= </a:t>
            </a:r>
            <a:r>
              <a:rPr lang="en-US" sz="1200">
                <a:solidFill>
                  <a:schemeClr val="tx1"/>
                </a:solidFill>
              </a:rPr>
              <a:t>Only crypto company in Italy / the world</a:t>
            </a:r>
            <a:endParaRPr lang="en-US" sz="1200"/>
          </a:p>
        </p:txBody>
      </p:sp>
      <p:sp>
        <p:nvSpPr>
          <p:cNvPr id="2" name="Title 1">
            <a:extLst>
              <a:ext uri="{FF2B5EF4-FFF2-40B4-BE49-F238E27FC236}">
                <a16:creationId xmlns:a16="http://schemas.microsoft.com/office/drawing/2014/main" id="{5BC0AD2D-E7BC-443E-B01F-FCBB939A568D}"/>
              </a:ext>
            </a:extLst>
          </p:cNvPr>
          <p:cNvSpPr>
            <a:spLocks noGrp="1"/>
          </p:cNvSpPr>
          <p:nvPr>
            <p:ph type="title"/>
          </p:nvPr>
        </p:nvSpPr>
        <p:spPr/>
        <p:txBody>
          <a:bodyPr/>
          <a:lstStyle/>
          <a:p>
            <a:r>
              <a:rPr lang="en-US" dirty="0"/>
              <a:t>A “bank-like” bitcoin solution for Affluent Individuals and Institutions</a:t>
            </a:r>
          </a:p>
        </p:txBody>
      </p:sp>
      <p:sp>
        <p:nvSpPr>
          <p:cNvPr id="13" name="Rectangle 12">
            <a:extLst>
              <a:ext uri="{FF2B5EF4-FFF2-40B4-BE49-F238E27FC236}">
                <a16:creationId xmlns:a16="http://schemas.microsoft.com/office/drawing/2014/main" id="{2AA23EED-C364-49E1-A7A9-839CFCB05CB3}"/>
              </a:ext>
            </a:extLst>
          </p:cNvPr>
          <p:cNvSpPr/>
          <p:nvPr/>
        </p:nvSpPr>
        <p:spPr>
          <a:xfrm>
            <a:off x="5668016" y="2611065"/>
            <a:ext cx="1775944" cy="1404000"/>
          </a:xfrm>
          <a:prstGeom prst="rect">
            <a:avLst/>
          </a:prstGeom>
          <a:solidFill>
            <a:srgbClr val="6399AE"/>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684000" rIns="36000" bIns="36000" rtlCol="0" anchor="t"/>
          <a:lstStyle/>
          <a:p>
            <a:pPr algn="ctr">
              <a:lnSpc>
                <a:spcPct val="80000"/>
              </a:lnSpc>
            </a:pPr>
            <a:r>
              <a:rPr lang="en-US" sz="2000" b="1">
                <a:solidFill>
                  <a:schemeClr val="bg1"/>
                </a:solidFill>
              </a:rPr>
              <a:t>Custody</a:t>
            </a:r>
            <a:endParaRPr lang="en-US" b="1">
              <a:solidFill>
                <a:schemeClr val="bg1"/>
              </a:solidFill>
            </a:endParaRPr>
          </a:p>
          <a:p>
            <a:pPr algn="ctr">
              <a:lnSpc>
                <a:spcPct val="80000"/>
              </a:lnSpc>
              <a:spcBef>
                <a:spcPts val="600"/>
              </a:spcBef>
            </a:pPr>
            <a:r>
              <a:rPr lang="en-US" sz="1050">
                <a:solidFill>
                  <a:schemeClr val="bg1"/>
                </a:solidFill>
              </a:rPr>
              <a:t>Top-notch security with </a:t>
            </a:r>
            <a:br>
              <a:rPr lang="en-US" sz="1050">
                <a:solidFill>
                  <a:schemeClr val="bg1"/>
                </a:solidFill>
              </a:rPr>
            </a:br>
            <a:r>
              <a:rPr lang="en-US" sz="1050">
                <a:solidFill>
                  <a:schemeClr val="bg1"/>
                </a:solidFill>
              </a:rPr>
              <a:t>the world’s safest protocol</a:t>
            </a:r>
          </a:p>
        </p:txBody>
      </p:sp>
      <p:pic>
        <p:nvPicPr>
          <p:cNvPr id="6" name="Safe">
            <a:extLst>
              <a:ext uri="{FF2B5EF4-FFF2-40B4-BE49-F238E27FC236}">
                <a16:creationId xmlns:a16="http://schemas.microsoft.com/office/drawing/2014/main" id="{1F21D283-C317-4235-B0EF-CB6E09D43B3F}"/>
              </a:ext>
            </a:extLst>
          </p:cNvPr>
          <p:cNvPicPr>
            <a:picLocks noChangeAspect="1"/>
          </p:cNvPicPr>
          <p:nvPr>
            <p:custDataLst>
              <p:tags r:id="rId1"/>
            </p:custDataLst>
          </p:nvPr>
        </p:nvPicPr>
        <p:blipFill>
          <a:blip r:embed="rId31">
            <a:extLst>
              <a:ext uri="{96DAC541-7B7A-43D3-8B79-37D633B846F1}">
                <asvg:svgBlip xmlns:asvg="http://schemas.microsoft.com/office/drawing/2016/SVG/main" r:embed="rId32"/>
              </a:ext>
            </a:extLst>
          </a:blip>
          <a:stretch>
            <a:fillRect/>
          </a:stretch>
        </p:blipFill>
        <p:spPr>
          <a:xfrm>
            <a:off x="6337437" y="2788757"/>
            <a:ext cx="437102" cy="437102"/>
          </a:xfrm>
          <a:prstGeom prst="rect">
            <a:avLst/>
          </a:prstGeom>
        </p:spPr>
      </p:pic>
      <p:sp>
        <p:nvSpPr>
          <p:cNvPr id="8" name="Rectangle 7">
            <a:extLst>
              <a:ext uri="{FF2B5EF4-FFF2-40B4-BE49-F238E27FC236}">
                <a16:creationId xmlns:a16="http://schemas.microsoft.com/office/drawing/2014/main" id="{6C2B158D-3C0C-4008-8667-475DB367C09E}"/>
              </a:ext>
            </a:extLst>
          </p:cNvPr>
          <p:cNvSpPr/>
          <p:nvPr/>
        </p:nvSpPr>
        <p:spPr>
          <a:xfrm>
            <a:off x="1782866" y="2611065"/>
            <a:ext cx="1775944" cy="1404000"/>
          </a:xfrm>
          <a:prstGeom prst="rect">
            <a:avLst/>
          </a:prstGeom>
          <a:solidFill>
            <a:srgbClr val="6399AE"/>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684000" rIns="36000" bIns="36000" rtlCol="0" anchor="t"/>
          <a:lstStyle/>
          <a:p>
            <a:pPr algn="ctr">
              <a:lnSpc>
                <a:spcPct val="80000"/>
              </a:lnSpc>
            </a:pPr>
            <a:r>
              <a:rPr lang="en-US" sz="2000" b="1">
                <a:solidFill>
                  <a:schemeClr val="bg1"/>
                </a:solidFill>
              </a:rPr>
              <a:t>Learning</a:t>
            </a:r>
            <a:endParaRPr lang="en-US" sz="1600" b="1">
              <a:solidFill>
                <a:schemeClr val="bg1"/>
              </a:solidFill>
            </a:endParaRPr>
          </a:p>
          <a:p>
            <a:pPr algn="ctr">
              <a:lnSpc>
                <a:spcPct val="80000"/>
              </a:lnSpc>
              <a:spcBef>
                <a:spcPts val="600"/>
              </a:spcBef>
            </a:pPr>
            <a:r>
              <a:rPr lang="en-US" sz="1050">
                <a:solidFill>
                  <a:schemeClr val="bg1"/>
                </a:solidFill>
              </a:rPr>
              <a:t>News, podcasts and reports,</a:t>
            </a:r>
          </a:p>
          <a:p>
            <a:pPr algn="ctr">
              <a:lnSpc>
                <a:spcPct val="80000"/>
              </a:lnSpc>
            </a:pPr>
            <a:r>
              <a:rPr lang="en-US" sz="1050">
                <a:solidFill>
                  <a:schemeClr val="bg1"/>
                </a:solidFill>
              </a:rPr>
              <a:t>seminars and workshops</a:t>
            </a:r>
          </a:p>
          <a:p>
            <a:pPr algn="ctr">
              <a:lnSpc>
                <a:spcPct val="80000"/>
              </a:lnSpc>
            </a:pPr>
            <a:r>
              <a:rPr lang="en-US" sz="1050">
                <a:solidFill>
                  <a:schemeClr val="bg1"/>
                </a:solidFill>
              </a:rPr>
              <a:t>from the Digital Gold Institute</a:t>
            </a:r>
          </a:p>
          <a:p>
            <a:pPr algn="ctr">
              <a:lnSpc>
                <a:spcPct val="80000"/>
              </a:lnSpc>
            </a:pPr>
            <a:endParaRPr lang="en-US" b="1">
              <a:solidFill>
                <a:schemeClr val="tx1"/>
              </a:solidFill>
              <a:latin typeface="Route 159 Bold"/>
            </a:endParaRPr>
          </a:p>
        </p:txBody>
      </p:sp>
      <p:pic>
        <p:nvPicPr>
          <p:cNvPr id="7" name="YouTube Play Button">
            <a:extLst>
              <a:ext uri="{FF2B5EF4-FFF2-40B4-BE49-F238E27FC236}">
                <a16:creationId xmlns:a16="http://schemas.microsoft.com/office/drawing/2014/main" id="{00978D3B-F5A4-4C2A-A9C0-3EEE8BCC28CD}"/>
              </a:ext>
            </a:extLst>
          </p:cNvPr>
          <p:cNvPicPr>
            <a:picLocks noChangeAspect="1"/>
          </p:cNvPicPr>
          <p:nvPr>
            <p:custDataLst>
              <p:tags r:id="rId2"/>
            </p:custDataLst>
          </p:nvPr>
        </p:nvPicPr>
        <p:blipFill>
          <a:blip r:embed="rId33">
            <a:extLst>
              <a:ext uri="{96DAC541-7B7A-43D3-8B79-37D633B846F1}">
                <asvg:svgBlip xmlns:asvg="http://schemas.microsoft.com/office/drawing/2016/SVG/main" r:embed="rId34"/>
              </a:ext>
            </a:extLst>
          </a:blip>
          <a:stretch>
            <a:fillRect/>
          </a:stretch>
        </p:blipFill>
        <p:spPr>
          <a:xfrm>
            <a:off x="2377109" y="2672557"/>
            <a:ext cx="587458" cy="587458"/>
          </a:xfrm>
          <a:prstGeom prst="rect">
            <a:avLst/>
          </a:prstGeom>
        </p:spPr>
      </p:pic>
      <p:sp>
        <p:nvSpPr>
          <p:cNvPr id="12" name="Rectangle 11">
            <a:extLst>
              <a:ext uri="{FF2B5EF4-FFF2-40B4-BE49-F238E27FC236}">
                <a16:creationId xmlns:a16="http://schemas.microsoft.com/office/drawing/2014/main" id="{ED6E266C-AB3D-4637-9AD2-0D26FFA15D60}"/>
              </a:ext>
            </a:extLst>
          </p:cNvPr>
          <p:cNvSpPr/>
          <p:nvPr/>
        </p:nvSpPr>
        <p:spPr>
          <a:xfrm>
            <a:off x="3722145" y="2611065"/>
            <a:ext cx="1775944" cy="1404000"/>
          </a:xfrm>
          <a:prstGeom prst="rect">
            <a:avLst/>
          </a:prstGeom>
          <a:solidFill>
            <a:srgbClr val="6399AE"/>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684000" rIns="36000" bIns="36000" rtlCol="0" anchor="t"/>
          <a:lstStyle/>
          <a:p>
            <a:pPr algn="ctr">
              <a:lnSpc>
                <a:spcPct val="80000"/>
              </a:lnSpc>
            </a:pPr>
            <a:r>
              <a:rPr lang="en-US" sz="2000" b="1">
                <a:solidFill>
                  <a:schemeClr val="bg1"/>
                </a:solidFill>
              </a:rPr>
              <a:t>Brokerage</a:t>
            </a:r>
            <a:endParaRPr lang="en-US" sz="1600" b="1">
              <a:solidFill>
                <a:schemeClr val="bg1"/>
              </a:solidFill>
            </a:endParaRPr>
          </a:p>
          <a:p>
            <a:pPr algn="ctr">
              <a:lnSpc>
                <a:spcPct val="80000"/>
              </a:lnSpc>
              <a:spcBef>
                <a:spcPts val="600"/>
              </a:spcBef>
            </a:pPr>
            <a:r>
              <a:rPr lang="en-US" sz="1050">
                <a:solidFill>
                  <a:schemeClr val="bg1"/>
                </a:solidFill>
              </a:rPr>
              <a:t>Multi-exchange buy and</a:t>
            </a:r>
            <a:br>
              <a:rPr lang="en-US" sz="1050">
                <a:solidFill>
                  <a:schemeClr val="bg1"/>
                </a:solidFill>
              </a:rPr>
            </a:br>
            <a:r>
              <a:rPr lang="en-US" sz="1050">
                <a:solidFill>
                  <a:schemeClr val="bg1"/>
                </a:solidFill>
              </a:rPr>
              <a:t>sell order execution</a:t>
            </a:r>
          </a:p>
        </p:txBody>
      </p:sp>
      <p:pic>
        <p:nvPicPr>
          <p:cNvPr id="31" name="Buy For Cash">
            <a:extLst>
              <a:ext uri="{FF2B5EF4-FFF2-40B4-BE49-F238E27FC236}">
                <a16:creationId xmlns:a16="http://schemas.microsoft.com/office/drawing/2014/main" id="{1A1BE879-A246-4722-A9FF-E1FCABD3BCF6}"/>
              </a:ext>
            </a:extLst>
          </p:cNvPr>
          <p:cNvPicPr>
            <a:picLocks noChangeAspect="1"/>
          </p:cNvPicPr>
          <p:nvPr>
            <p:custDataLst>
              <p:tags r:id="rId3"/>
            </p:custDataLst>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362732" y="2731089"/>
            <a:ext cx="494770" cy="494770"/>
          </a:xfrm>
          <a:prstGeom prst="rect">
            <a:avLst/>
          </a:prstGeom>
        </p:spPr>
      </p:pic>
      <p:sp>
        <p:nvSpPr>
          <p:cNvPr id="16" name="Rectangle 15">
            <a:extLst>
              <a:ext uri="{FF2B5EF4-FFF2-40B4-BE49-F238E27FC236}">
                <a16:creationId xmlns:a16="http://schemas.microsoft.com/office/drawing/2014/main" id="{4A1FFFB4-25AA-4D38-8BA4-285C901E1749}"/>
              </a:ext>
            </a:extLst>
          </p:cNvPr>
          <p:cNvSpPr/>
          <p:nvPr/>
        </p:nvSpPr>
        <p:spPr>
          <a:xfrm>
            <a:off x="7610592" y="2611065"/>
            <a:ext cx="1775944" cy="1404000"/>
          </a:xfrm>
          <a:prstGeom prst="rect">
            <a:avLst/>
          </a:prstGeom>
          <a:solidFill>
            <a:srgbClr val="6399AE"/>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684000" rIns="36000" bIns="36000" rtlCol="0" anchor="t"/>
          <a:lstStyle/>
          <a:p>
            <a:pPr algn="ctr">
              <a:lnSpc>
                <a:spcPct val="80000"/>
              </a:lnSpc>
            </a:pPr>
            <a:r>
              <a:rPr lang="en-US" sz="2000" b="1">
                <a:solidFill>
                  <a:schemeClr val="bg1"/>
                </a:solidFill>
              </a:rPr>
              <a:t>Crypto dossier</a:t>
            </a:r>
          </a:p>
          <a:p>
            <a:pPr algn="ctr">
              <a:lnSpc>
                <a:spcPct val="80000"/>
              </a:lnSpc>
              <a:spcBef>
                <a:spcPts val="600"/>
              </a:spcBef>
            </a:pPr>
            <a:r>
              <a:rPr lang="en-US" sz="1050">
                <a:solidFill>
                  <a:schemeClr val="bg1"/>
                </a:solidFill>
              </a:rPr>
              <a:t>Integrated data collection </a:t>
            </a:r>
          </a:p>
          <a:p>
            <a:pPr algn="ctr">
              <a:lnSpc>
                <a:spcPct val="80000"/>
              </a:lnSpc>
            </a:pPr>
            <a:r>
              <a:rPr lang="en-US" sz="1050">
                <a:solidFill>
                  <a:schemeClr val="bg1"/>
                </a:solidFill>
              </a:rPr>
              <a:t>for easy tax reporting</a:t>
            </a:r>
          </a:p>
        </p:txBody>
      </p:sp>
      <p:pic>
        <p:nvPicPr>
          <p:cNvPr id="39" name="Folder">
            <a:extLst>
              <a:ext uri="{FF2B5EF4-FFF2-40B4-BE49-F238E27FC236}">
                <a16:creationId xmlns:a16="http://schemas.microsoft.com/office/drawing/2014/main" id="{B997F793-9608-436F-B078-5C45BFA35543}"/>
              </a:ext>
            </a:extLst>
          </p:cNvPr>
          <p:cNvPicPr>
            <a:picLocks noChangeAspect="1"/>
          </p:cNvPicPr>
          <p:nvPr>
            <p:custDataLst>
              <p:tags r:id="rId4"/>
            </p:custDataLst>
          </p:nvPr>
        </p:nvPicPr>
        <p:blipFill>
          <a:blip r:embed="rId37">
            <a:extLst>
              <a:ext uri="{96DAC541-7B7A-43D3-8B79-37D633B846F1}">
                <asvg:svgBlip xmlns:asvg="http://schemas.microsoft.com/office/drawing/2016/SVG/main" r:embed="rId38"/>
              </a:ext>
            </a:extLst>
          </a:blip>
          <a:stretch>
            <a:fillRect/>
          </a:stretch>
        </p:blipFill>
        <p:spPr>
          <a:xfrm>
            <a:off x="8290992" y="2787642"/>
            <a:ext cx="415144" cy="415144"/>
          </a:xfrm>
          <a:prstGeom prst="rect">
            <a:avLst/>
          </a:prstGeom>
        </p:spPr>
      </p:pic>
      <p:sp>
        <p:nvSpPr>
          <p:cNvPr id="18" name="Rectangle 17">
            <a:extLst>
              <a:ext uri="{FF2B5EF4-FFF2-40B4-BE49-F238E27FC236}">
                <a16:creationId xmlns:a16="http://schemas.microsoft.com/office/drawing/2014/main" id="{356E0232-634D-4B96-BC08-36F787A03DC1}"/>
              </a:ext>
            </a:extLst>
          </p:cNvPr>
          <p:cNvSpPr/>
          <p:nvPr/>
        </p:nvSpPr>
        <p:spPr>
          <a:xfrm>
            <a:off x="9553168" y="2611065"/>
            <a:ext cx="1775944" cy="1404000"/>
          </a:xfrm>
          <a:prstGeom prst="rect">
            <a:avLst/>
          </a:prstGeom>
          <a:solidFill>
            <a:srgbClr val="6399AE"/>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684000" rIns="36000" bIns="36000" rtlCol="0" anchor="t"/>
          <a:lstStyle/>
          <a:p>
            <a:pPr algn="ctr">
              <a:lnSpc>
                <a:spcPct val="80000"/>
              </a:lnSpc>
            </a:pPr>
            <a:r>
              <a:rPr lang="en-US" sz="2000" b="1">
                <a:solidFill>
                  <a:schemeClr val="bg1"/>
                </a:solidFill>
              </a:rPr>
              <a:t>Inheritance</a:t>
            </a:r>
            <a:endParaRPr lang="en-US" b="1">
              <a:solidFill>
                <a:schemeClr val="bg1"/>
              </a:solidFill>
            </a:endParaRPr>
          </a:p>
          <a:p>
            <a:pPr algn="ctr">
              <a:lnSpc>
                <a:spcPct val="80000"/>
              </a:lnSpc>
              <a:spcBef>
                <a:spcPts val="600"/>
              </a:spcBef>
            </a:pPr>
            <a:r>
              <a:rPr lang="en-US" sz="1050">
                <a:solidFill>
                  <a:schemeClr val="bg1"/>
                </a:solidFill>
              </a:rPr>
              <a:t>Wealth planning and</a:t>
            </a:r>
            <a:br>
              <a:rPr lang="en-US" sz="1050">
                <a:solidFill>
                  <a:schemeClr val="bg1"/>
                </a:solidFill>
              </a:rPr>
            </a:br>
            <a:r>
              <a:rPr lang="en-US" sz="1050">
                <a:solidFill>
                  <a:schemeClr val="bg1"/>
                </a:solidFill>
              </a:rPr>
              <a:t>heirs’ support</a:t>
            </a:r>
          </a:p>
        </p:txBody>
      </p:sp>
      <p:pic>
        <p:nvPicPr>
          <p:cNvPr id="45" name="Oak Tree">
            <a:extLst>
              <a:ext uri="{FF2B5EF4-FFF2-40B4-BE49-F238E27FC236}">
                <a16:creationId xmlns:a16="http://schemas.microsoft.com/office/drawing/2014/main" id="{C7340242-F688-485E-BA6F-DB6429BE479A}"/>
              </a:ext>
            </a:extLst>
          </p:cNvPr>
          <p:cNvPicPr>
            <a:picLocks noChangeAspect="1"/>
          </p:cNvPicPr>
          <p:nvPr>
            <p:custDataLst>
              <p:tags r:id="rId5"/>
            </p:custDataLst>
          </p:nvPr>
        </p:nvPicPr>
        <p:blipFill>
          <a:blip r:embed="rId39">
            <a:extLst>
              <a:ext uri="{96DAC541-7B7A-43D3-8B79-37D633B846F1}">
                <asvg:svgBlip xmlns:asvg="http://schemas.microsoft.com/office/drawing/2016/SVG/main" r:embed="rId40"/>
              </a:ext>
            </a:extLst>
          </a:blip>
          <a:stretch>
            <a:fillRect/>
          </a:stretch>
        </p:blipFill>
        <p:spPr>
          <a:xfrm>
            <a:off x="10198390" y="2717284"/>
            <a:ext cx="485500" cy="485502"/>
          </a:xfrm>
          <a:prstGeom prst="rect">
            <a:avLst/>
          </a:prstGeom>
        </p:spPr>
      </p:pic>
      <p:sp>
        <p:nvSpPr>
          <p:cNvPr id="81" name="Rectangle 80">
            <a:extLst>
              <a:ext uri="{FF2B5EF4-FFF2-40B4-BE49-F238E27FC236}">
                <a16:creationId xmlns:a16="http://schemas.microsoft.com/office/drawing/2014/main" id="{565D809D-CC91-4851-95CA-BC634D2C33B7}"/>
              </a:ext>
            </a:extLst>
          </p:cNvPr>
          <p:cNvSpPr/>
          <p:nvPr/>
        </p:nvSpPr>
        <p:spPr>
          <a:xfrm>
            <a:off x="3725441" y="4295388"/>
            <a:ext cx="1775944" cy="90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540000" rIns="36000" bIns="36000" rtlCol="0" anchor="t"/>
          <a:lstStyle/>
          <a:p>
            <a:pPr algn="ctr">
              <a:lnSpc>
                <a:spcPct val="80000"/>
              </a:lnSpc>
            </a:pPr>
            <a:r>
              <a:rPr lang="en-US" sz="1600" b="1">
                <a:solidFill>
                  <a:schemeClr val="tx1"/>
                </a:solidFill>
              </a:rPr>
              <a:t>Joint ownership </a:t>
            </a:r>
          </a:p>
          <a:p>
            <a:pPr algn="ctr">
              <a:lnSpc>
                <a:spcPct val="80000"/>
              </a:lnSpc>
            </a:pPr>
            <a:r>
              <a:rPr lang="en-US" sz="1050">
                <a:solidFill>
                  <a:schemeClr val="tx1"/>
                </a:solidFill>
              </a:rPr>
              <a:t>Delegates and multi-user</a:t>
            </a:r>
          </a:p>
        </p:txBody>
      </p:sp>
      <p:pic>
        <p:nvPicPr>
          <p:cNvPr id="60" name="Add User Group Man Man">
            <a:extLst>
              <a:ext uri="{FF2B5EF4-FFF2-40B4-BE49-F238E27FC236}">
                <a16:creationId xmlns:a16="http://schemas.microsoft.com/office/drawing/2014/main" id="{3142EF39-6DC5-4F4D-8A47-E4257134D584}"/>
              </a:ext>
            </a:extLst>
          </p:cNvPr>
          <p:cNvPicPr>
            <a:picLocks noChangeAspect="1"/>
          </p:cNvPicPr>
          <p:nvPr>
            <p:custDataLst>
              <p:tags r:id="rId6"/>
            </p:custDataLst>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4470786" y="4440779"/>
            <a:ext cx="319157" cy="319157"/>
          </a:xfrm>
          <a:prstGeom prst="rect">
            <a:avLst/>
          </a:prstGeom>
        </p:spPr>
      </p:pic>
      <p:sp>
        <p:nvSpPr>
          <p:cNvPr id="25" name="Rectangle 24">
            <a:extLst>
              <a:ext uri="{FF2B5EF4-FFF2-40B4-BE49-F238E27FC236}">
                <a16:creationId xmlns:a16="http://schemas.microsoft.com/office/drawing/2014/main" id="{2F7208D6-46E7-48C6-B5AD-543AC74E075F}"/>
              </a:ext>
            </a:extLst>
          </p:cNvPr>
          <p:cNvSpPr/>
          <p:nvPr/>
        </p:nvSpPr>
        <p:spPr>
          <a:xfrm>
            <a:off x="7610590" y="4282987"/>
            <a:ext cx="1775944" cy="90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540000" rIns="36000" bIns="36000" rtlCol="0" anchor="t"/>
          <a:lstStyle/>
          <a:p>
            <a:pPr algn="ctr">
              <a:lnSpc>
                <a:spcPct val="80000"/>
              </a:lnSpc>
            </a:pPr>
            <a:r>
              <a:rPr lang="en-US" sz="1600" b="1">
                <a:solidFill>
                  <a:schemeClr val="bg2">
                    <a:lumMod val="90000"/>
                  </a:schemeClr>
                </a:solidFill>
              </a:rPr>
              <a:t>Multi-country</a:t>
            </a:r>
          </a:p>
          <a:p>
            <a:pPr algn="ctr">
              <a:lnSpc>
                <a:spcPct val="80000"/>
              </a:lnSpc>
            </a:pPr>
            <a:r>
              <a:rPr lang="en-US" sz="1050">
                <a:solidFill>
                  <a:schemeClr val="bg2">
                    <a:lumMod val="90000"/>
                  </a:schemeClr>
                </a:solidFill>
              </a:rPr>
              <a:t>Legal framework arbitrage</a:t>
            </a:r>
          </a:p>
        </p:txBody>
      </p:sp>
      <p:sp>
        <p:nvSpPr>
          <p:cNvPr id="61" name="Rectangle 60">
            <a:extLst>
              <a:ext uri="{FF2B5EF4-FFF2-40B4-BE49-F238E27FC236}">
                <a16:creationId xmlns:a16="http://schemas.microsoft.com/office/drawing/2014/main" id="{AF79718A-DB1C-483E-B84C-49DE0FD3F816}"/>
              </a:ext>
            </a:extLst>
          </p:cNvPr>
          <p:cNvSpPr/>
          <p:nvPr/>
        </p:nvSpPr>
        <p:spPr>
          <a:xfrm>
            <a:off x="7610590" y="4282987"/>
            <a:ext cx="1157785" cy="112947"/>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900" i="1">
                <a:solidFill>
                  <a:schemeClr val="tx1">
                    <a:lumMod val="50000"/>
                    <a:lumOff val="50000"/>
                  </a:schemeClr>
                </a:solidFill>
              </a:rPr>
              <a:t>CH Q1’22, UK&amp;DE Q2’22</a:t>
            </a:r>
          </a:p>
        </p:txBody>
      </p:sp>
      <p:pic>
        <p:nvPicPr>
          <p:cNvPr id="62" name="Globe Earth">
            <a:extLst>
              <a:ext uri="{FF2B5EF4-FFF2-40B4-BE49-F238E27FC236}">
                <a16:creationId xmlns:a16="http://schemas.microsoft.com/office/drawing/2014/main" id="{C1191D15-A3B2-4939-AE0F-BA46B46C2ED4}"/>
              </a:ext>
            </a:extLst>
          </p:cNvPr>
          <p:cNvPicPr>
            <a:picLocks noChangeAspect="1"/>
          </p:cNvPicPr>
          <p:nvPr>
            <p:custDataLst>
              <p:tags r:id="rId7"/>
            </p:custDataLst>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8333052" y="4428378"/>
            <a:ext cx="333934" cy="333934"/>
          </a:xfrm>
          <a:prstGeom prst="rect">
            <a:avLst/>
          </a:prstGeom>
        </p:spPr>
      </p:pic>
      <p:sp>
        <p:nvSpPr>
          <p:cNvPr id="19" name="Rectangle 18">
            <a:extLst>
              <a:ext uri="{FF2B5EF4-FFF2-40B4-BE49-F238E27FC236}">
                <a16:creationId xmlns:a16="http://schemas.microsoft.com/office/drawing/2014/main" id="{3B7DC2AD-5034-4D0F-B089-A3862B73A56E}"/>
              </a:ext>
            </a:extLst>
          </p:cNvPr>
          <p:cNvSpPr/>
          <p:nvPr/>
        </p:nvSpPr>
        <p:spPr>
          <a:xfrm>
            <a:off x="1782866" y="4294701"/>
            <a:ext cx="1775944" cy="90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540000" rIns="36000" bIns="36000" rtlCol="0" anchor="t"/>
          <a:lstStyle/>
          <a:p>
            <a:pPr algn="ctr">
              <a:lnSpc>
                <a:spcPct val="80000"/>
              </a:lnSpc>
            </a:pPr>
            <a:r>
              <a:rPr lang="en-US" sz="1600" b="1">
                <a:solidFill>
                  <a:schemeClr val="tx1"/>
                </a:solidFill>
              </a:rPr>
              <a:t>1:1 assistance</a:t>
            </a:r>
          </a:p>
          <a:p>
            <a:pPr algn="ctr">
              <a:lnSpc>
                <a:spcPct val="80000"/>
              </a:lnSpc>
            </a:pPr>
            <a:r>
              <a:rPr lang="en-US" sz="1050">
                <a:solidFill>
                  <a:schemeClr val="tx1"/>
                </a:solidFill>
              </a:rPr>
              <a:t>Dedicated customer contact</a:t>
            </a:r>
          </a:p>
        </p:txBody>
      </p:sp>
      <p:pic>
        <p:nvPicPr>
          <p:cNvPr id="71" name="Man On Phone">
            <a:extLst>
              <a:ext uri="{FF2B5EF4-FFF2-40B4-BE49-F238E27FC236}">
                <a16:creationId xmlns:a16="http://schemas.microsoft.com/office/drawing/2014/main" id="{57602FD8-4EC8-4EBB-838B-BBF42A93FE50}"/>
              </a:ext>
            </a:extLst>
          </p:cNvPr>
          <p:cNvPicPr>
            <a:picLocks noChangeAspect="1"/>
          </p:cNvPicPr>
          <p:nvPr>
            <p:custDataLst>
              <p:tags r:id="rId8"/>
            </p:custDataLst>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506655" y="4431001"/>
            <a:ext cx="328366" cy="328366"/>
          </a:xfrm>
          <a:prstGeom prst="rect">
            <a:avLst/>
          </a:prstGeom>
        </p:spPr>
      </p:pic>
      <p:sp>
        <p:nvSpPr>
          <p:cNvPr id="72" name="TextBox 71">
            <a:extLst>
              <a:ext uri="{FF2B5EF4-FFF2-40B4-BE49-F238E27FC236}">
                <a16:creationId xmlns:a16="http://schemas.microsoft.com/office/drawing/2014/main" id="{1D7D9E12-66C3-4283-8E0D-B45BC0C3DBF4}"/>
              </a:ext>
            </a:extLst>
          </p:cNvPr>
          <p:cNvSpPr txBox="1"/>
          <p:nvPr/>
        </p:nvSpPr>
        <p:spPr>
          <a:xfrm>
            <a:off x="285945" y="3128399"/>
            <a:ext cx="1279606" cy="369332"/>
          </a:xfrm>
          <a:prstGeom prst="rect">
            <a:avLst/>
          </a:prstGeom>
          <a:noFill/>
        </p:spPr>
        <p:txBody>
          <a:bodyPr wrap="square">
            <a:spAutoFit/>
          </a:bodyPr>
          <a:lstStyle/>
          <a:p>
            <a:pPr algn="r"/>
            <a:r>
              <a:rPr lang="en-US" b="1">
                <a:solidFill>
                  <a:schemeClr val="tx2"/>
                </a:solidFill>
              </a:rPr>
              <a:t>Services</a:t>
            </a:r>
            <a:endParaRPr lang="en-US">
              <a:solidFill>
                <a:schemeClr val="tx2"/>
              </a:solidFill>
            </a:endParaRPr>
          </a:p>
        </p:txBody>
      </p:sp>
      <p:sp>
        <p:nvSpPr>
          <p:cNvPr id="74" name="TextBox 73">
            <a:extLst>
              <a:ext uri="{FF2B5EF4-FFF2-40B4-BE49-F238E27FC236}">
                <a16:creationId xmlns:a16="http://schemas.microsoft.com/office/drawing/2014/main" id="{0904B9AC-15B8-4E8C-A727-0AFE736EEAF5}"/>
              </a:ext>
            </a:extLst>
          </p:cNvPr>
          <p:cNvSpPr txBox="1"/>
          <p:nvPr/>
        </p:nvSpPr>
        <p:spPr>
          <a:xfrm>
            <a:off x="285945" y="5631758"/>
            <a:ext cx="1279606" cy="369332"/>
          </a:xfrm>
          <a:prstGeom prst="rect">
            <a:avLst/>
          </a:prstGeom>
          <a:noFill/>
        </p:spPr>
        <p:txBody>
          <a:bodyPr wrap="square">
            <a:spAutoFit/>
          </a:bodyPr>
          <a:lstStyle/>
          <a:p>
            <a:pPr algn="r"/>
            <a:r>
              <a:rPr lang="en-US"/>
              <a:t>Enablers</a:t>
            </a:r>
          </a:p>
        </p:txBody>
      </p:sp>
      <p:cxnSp>
        <p:nvCxnSpPr>
          <p:cNvPr id="75" name="Straight Connector 74">
            <a:extLst>
              <a:ext uri="{FF2B5EF4-FFF2-40B4-BE49-F238E27FC236}">
                <a16:creationId xmlns:a16="http://schemas.microsoft.com/office/drawing/2014/main" id="{22846855-30D4-4BC2-B93D-9F67275808C8}"/>
              </a:ext>
            </a:extLst>
          </p:cNvPr>
          <p:cNvCxnSpPr>
            <a:cxnSpLocks/>
          </p:cNvCxnSpPr>
          <p:nvPr/>
        </p:nvCxnSpPr>
        <p:spPr>
          <a:xfrm>
            <a:off x="1575089" y="2629065"/>
            <a:ext cx="0" cy="136800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BE21746-8692-4C40-9C24-22FF66CA49EB}"/>
              </a:ext>
            </a:extLst>
          </p:cNvPr>
          <p:cNvCxnSpPr>
            <a:cxnSpLocks/>
          </p:cNvCxnSpPr>
          <p:nvPr/>
        </p:nvCxnSpPr>
        <p:spPr>
          <a:xfrm>
            <a:off x="1575089" y="5366424"/>
            <a:ext cx="0" cy="900000"/>
          </a:xfrm>
          <a:prstGeom prst="line">
            <a:avLst/>
          </a:prstGeom>
          <a:ln>
            <a:solidFill>
              <a:schemeClr val="tx1">
                <a:lumMod val="65000"/>
                <a:lumOff val="3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75B03D68-26AA-48FE-B117-88CBEFDFA53A}"/>
              </a:ext>
            </a:extLst>
          </p:cNvPr>
          <p:cNvSpPr txBox="1"/>
          <p:nvPr/>
        </p:nvSpPr>
        <p:spPr>
          <a:xfrm>
            <a:off x="285945" y="4559347"/>
            <a:ext cx="1279606" cy="369332"/>
          </a:xfrm>
          <a:prstGeom prst="rect">
            <a:avLst/>
          </a:prstGeom>
          <a:noFill/>
        </p:spPr>
        <p:txBody>
          <a:bodyPr wrap="square">
            <a:spAutoFit/>
          </a:bodyPr>
          <a:lstStyle/>
          <a:p>
            <a:pPr algn="r"/>
            <a:r>
              <a:rPr lang="en-US"/>
              <a:t>Facilities</a:t>
            </a:r>
          </a:p>
        </p:txBody>
      </p:sp>
      <p:cxnSp>
        <p:nvCxnSpPr>
          <p:cNvPr id="80" name="Straight Connector 79">
            <a:extLst>
              <a:ext uri="{FF2B5EF4-FFF2-40B4-BE49-F238E27FC236}">
                <a16:creationId xmlns:a16="http://schemas.microsoft.com/office/drawing/2014/main" id="{9FA32234-CB96-45A2-A49B-BC14C2644567}"/>
              </a:ext>
            </a:extLst>
          </p:cNvPr>
          <p:cNvCxnSpPr>
            <a:cxnSpLocks/>
          </p:cNvCxnSpPr>
          <p:nvPr/>
        </p:nvCxnSpPr>
        <p:spPr>
          <a:xfrm>
            <a:off x="1575089" y="4294013"/>
            <a:ext cx="0" cy="900000"/>
          </a:xfrm>
          <a:prstGeom prst="line">
            <a:avLst/>
          </a:prstGeom>
          <a:ln>
            <a:solidFill>
              <a:schemeClr val="tx1">
                <a:lumMod val="65000"/>
                <a:lumOff val="3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C65147F-A2F9-40E8-BDDD-9422A444099E}"/>
              </a:ext>
            </a:extLst>
          </p:cNvPr>
          <p:cNvSpPr/>
          <p:nvPr/>
        </p:nvSpPr>
        <p:spPr>
          <a:xfrm>
            <a:off x="5668016" y="4286140"/>
            <a:ext cx="1775944" cy="90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540000" rIns="36000" bIns="36000" rtlCol="0" anchor="t"/>
          <a:lstStyle/>
          <a:p>
            <a:pPr algn="ctr">
              <a:lnSpc>
                <a:spcPct val="80000"/>
              </a:lnSpc>
            </a:pPr>
            <a:r>
              <a:rPr lang="en-US" sz="1600" b="1">
                <a:solidFill>
                  <a:schemeClr val="bg2">
                    <a:lumMod val="90000"/>
                  </a:schemeClr>
                </a:solidFill>
              </a:rPr>
              <a:t>Loans</a:t>
            </a:r>
          </a:p>
          <a:p>
            <a:pPr algn="ctr">
              <a:lnSpc>
                <a:spcPct val="80000"/>
              </a:lnSpc>
            </a:pPr>
            <a:r>
              <a:rPr lang="en-US" sz="1050">
                <a:solidFill>
                  <a:schemeClr val="bg2">
                    <a:lumMod val="90000"/>
                  </a:schemeClr>
                </a:solidFill>
              </a:rPr>
              <a:t>Escrow for collateralized loans </a:t>
            </a:r>
          </a:p>
        </p:txBody>
      </p:sp>
      <p:pic>
        <p:nvPicPr>
          <p:cNvPr id="33" name="Cash in Hand">
            <a:extLst>
              <a:ext uri="{FF2B5EF4-FFF2-40B4-BE49-F238E27FC236}">
                <a16:creationId xmlns:a16="http://schemas.microsoft.com/office/drawing/2014/main" id="{C3722C2E-E36D-4A5B-A94A-FB02EB95D72B}"/>
              </a:ext>
            </a:extLst>
          </p:cNvPr>
          <p:cNvPicPr>
            <a:picLocks noChangeAspect="1"/>
          </p:cNvPicPr>
          <p:nvPr>
            <p:custDataLst>
              <p:tags r:id="rId9"/>
            </p:custDataLst>
          </p:nvPr>
        </p:nvPicPr>
        <p:blipFill>
          <a:blip r:embed="rId47">
            <a:extLst>
              <a:ext uri="{96DAC541-7B7A-43D3-8B79-37D633B846F1}">
                <asvg:svgBlip xmlns:asvg="http://schemas.microsoft.com/office/drawing/2016/SVG/main" r:embed="rId48"/>
              </a:ext>
            </a:extLst>
          </a:blip>
          <a:stretch>
            <a:fillRect/>
          </a:stretch>
        </p:blipFill>
        <p:spPr>
          <a:xfrm>
            <a:off x="6406731" y="4445250"/>
            <a:ext cx="298515" cy="298515"/>
          </a:xfrm>
          <a:prstGeom prst="rect">
            <a:avLst/>
          </a:prstGeom>
        </p:spPr>
      </p:pic>
      <p:sp>
        <p:nvSpPr>
          <p:cNvPr id="83" name="Rectangle 82">
            <a:extLst>
              <a:ext uri="{FF2B5EF4-FFF2-40B4-BE49-F238E27FC236}">
                <a16:creationId xmlns:a16="http://schemas.microsoft.com/office/drawing/2014/main" id="{33C6324E-6FCB-47FC-B1C3-E6F691098CFA}"/>
              </a:ext>
            </a:extLst>
          </p:cNvPr>
          <p:cNvSpPr/>
          <p:nvPr/>
        </p:nvSpPr>
        <p:spPr>
          <a:xfrm>
            <a:off x="5668016" y="4286140"/>
            <a:ext cx="382070" cy="112947"/>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900" i="1">
                <a:solidFill>
                  <a:schemeClr val="tx1">
                    <a:lumMod val="50000"/>
                    <a:lumOff val="50000"/>
                  </a:schemeClr>
                </a:solidFill>
              </a:rPr>
              <a:t>Q1 ‘22</a:t>
            </a:r>
          </a:p>
        </p:txBody>
      </p:sp>
      <p:sp>
        <p:nvSpPr>
          <p:cNvPr id="105" name="Isosceles Triangle 104">
            <a:extLst>
              <a:ext uri="{FF2B5EF4-FFF2-40B4-BE49-F238E27FC236}">
                <a16:creationId xmlns:a16="http://schemas.microsoft.com/office/drawing/2014/main" id="{B0F4917F-4EDE-4D28-A0ED-EB167E407CAA}"/>
              </a:ext>
            </a:extLst>
          </p:cNvPr>
          <p:cNvSpPr/>
          <p:nvPr/>
        </p:nvSpPr>
        <p:spPr>
          <a:xfrm rot="5400000">
            <a:off x="3392524" y="3215740"/>
            <a:ext cx="441940" cy="15963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a:extLst>
              <a:ext uri="{FF2B5EF4-FFF2-40B4-BE49-F238E27FC236}">
                <a16:creationId xmlns:a16="http://schemas.microsoft.com/office/drawing/2014/main" id="{AAD29B98-7057-465C-B703-470CCB343013}"/>
              </a:ext>
            </a:extLst>
          </p:cNvPr>
          <p:cNvSpPr/>
          <p:nvPr/>
        </p:nvSpPr>
        <p:spPr>
          <a:xfrm rot="5400000">
            <a:off x="5334108" y="3215740"/>
            <a:ext cx="441940" cy="15963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a:extLst>
              <a:ext uri="{FF2B5EF4-FFF2-40B4-BE49-F238E27FC236}">
                <a16:creationId xmlns:a16="http://schemas.microsoft.com/office/drawing/2014/main" id="{A2EE67BA-AEEC-4170-A210-9EE31D49AA6E}"/>
              </a:ext>
            </a:extLst>
          </p:cNvPr>
          <p:cNvSpPr/>
          <p:nvPr/>
        </p:nvSpPr>
        <p:spPr>
          <a:xfrm rot="5400000">
            <a:off x="7279864" y="3215740"/>
            <a:ext cx="441940" cy="15963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Isosceles Triangle 107">
            <a:extLst>
              <a:ext uri="{FF2B5EF4-FFF2-40B4-BE49-F238E27FC236}">
                <a16:creationId xmlns:a16="http://schemas.microsoft.com/office/drawing/2014/main" id="{C9208CED-F8CC-4B52-88C6-4AA1A9DB2BE9}"/>
              </a:ext>
            </a:extLst>
          </p:cNvPr>
          <p:cNvSpPr/>
          <p:nvPr/>
        </p:nvSpPr>
        <p:spPr>
          <a:xfrm rot="5400000">
            <a:off x="9218450" y="3215740"/>
            <a:ext cx="441940" cy="15963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1" name="World 04">
            <a:extLst>
              <a:ext uri="{FF2B5EF4-FFF2-40B4-BE49-F238E27FC236}">
                <a16:creationId xmlns:a16="http://schemas.microsoft.com/office/drawing/2014/main" id="{C2B7E5B9-68DA-4E50-B486-88952DF6C6B5}"/>
              </a:ext>
            </a:extLst>
          </p:cNvPr>
          <p:cNvGrpSpPr>
            <a:grpSpLocks/>
          </p:cNvGrpSpPr>
          <p:nvPr>
            <p:custDataLst>
              <p:tags r:id="rId10"/>
            </p:custDataLst>
          </p:nvPr>
        </p:nvGrpSpPr>
        <p:grpSpPr>
          <a:xfrm>
            <a:off x="2455733" y="6583861"/>
            <a:ext cx="197537" cy="197537"/>
            <a:chOff x="952026" y="3679674"/>
            <a:chExt cx="570000" cy="570000"/>
          </a:xfrm>
        </p:grpSpPr>
        <p:sp>
          <p:nvSpPr>
            <p:cNvPr id="122" name="MIO_PICTOGRAM_PART2">
              <a:extLst>
                <a:ext uri="{FF2B5EF4-FFF2-40B4-BE49-F238E27FC236}">
                  <a16:creationId xmlns:a16="http://schemas.microsoft.com/office/drawing/2014/main" id="{14B877F8-B1E4-4034-97DE-250426F61E99}"/>
                </a:ext>
              </a:extLst>
            </p:cNvPr>
            <p:cNvSpPr/>
            <p:nvPr>
              <p:custDataLst>
                <p:tags r:id="rId27"/>
              </p:custDataLst>
            </p:nvPr>
          </p:nvSpPr>
          <p:spPr>
            <a:xfrm>
              <a:off x="952026" y="3679674"/>
              <a:ext cx="570000" cy="570000"/>
            </a:xfrm>
            <a:custGeom>
              <a:avLst/>
              <a:gdLst>
                <a:gd name="connsiteX0" fmla="*/ 213750 w 427500"/>
                <a:gd name="connsiteY0" fmla="*/ 0 h 427500"/>
                <a:gd name="connsiteX1" fmla="*/ 0 w 427500"/>
                <a:gd name="connsiteY1" fmla="*/ 213750 h 427500"/>
                <a:gd name="connsiteX2" fmla="*/ 213750 w 427500"/>
                <a:gd name="connsiteY2" fmla="*/ 427500 h 427500"/>
                <a:gd name="connsiteX3" fmla="*/ 427500 w 427500"/>
                <a:gd name="connsiteY3" fmla="*/ 213750 h 427500"/>
                <a:gd name="connsiteX4" fmla="*/ 213750 w 427500"/>
                <a:gd name="connsiteY4" fmla="*/ 0 h 427500"/>
                <a:gd name="connsiteX5" fmla="*/ 213750 w 427500"/>
                <a:gd name="connsiteY5" fmla="*/ 405000 h 427500"/>
                <a:gd name="connsiteX6" fmla="*/ 22500 w 427500"/>
                <a:gd name="connsiteY6" fmla="*/ 213750 h 427500"/>
                <a:gd name="connsiteX7" fmla="*/ 213750 w 427500"/>
                <a:gd name="connsiteY7" fmla="*/ 22500 h 427500"/>
                <a:gd name="connsiteX8" fmla="*/ 290813 w 427500"/>
                <a:gd name="connsiteY8" fmla="*/ 38812 h 427500"/>
                <a:gd name="connsiteX9" fmla="*/ 272813 w 427500"/>
                <a:gd name="connsiteY9" fmla="*/ 53438 h 427500"/>
                <a:gd name="connsiteX10" fmla="*/ 265500 w 427500"/>
                <a:gd name="connsiteY10" fmla="*/ 56250 h 427500"/>
                <a:gd name="connsiteX11" fmla="*/ 254813 w 427500"/>
                <a:gd name="connsiteY11" fmla="*/ 56250 h 427500"/>
                <a:gd name="connsiteX12" fmla="*/ 250875 w 427500"/>
                <a:gd name="connsiteY12" fmla="*/ 55687 h 427500"/>
                <a:gd name="connsiteX13" fmla="*/ 207563 w 427500"/>
                <a:gd name="connsiteY13" fmla="*/ 39375 h 427500"/>
                <a:gd name="connsiteX14" fmla="*/ 156938 w 427500"/>
                <a:gd name="connsiteY14" fmla="*/ 56250 h 427500"/>
                <a:gd name="connsiteX15" fmla="*/ 162000 w 427500"/>
                <a:gd name="connsiteY15" fmla="*/ 73125 h 427500"/>
                <a:gd name="connsiteX16" fmla="*/ 163125 w 427500"/>
                <a:gd name="connsiteY16" fmla="*/ 73125 h 427500"/>
                <a:gd name="connsiteX17" fmla="*/ 178875 w 427500"/>
                <a:gd name="connsiteY17" fmla="*/ 73125 h 427500"/>
                <a:gd name="connsiteX18" fmla="*/ 188438 w 427500"/>
                <a:gd name="connsiteY18" fmla="*/ 68063 h 427500"/>
                <a:gd name="connsiteX19" fmla="*/ 194625 w 427500"/>
                <a:gd name="connsiteY19" fmla="*/ 58500 h 427500"/>
                <a:gd name="connsiteX20" fmla="*/ 199125 w 427500"/>
                <a:gd name="connsiteY20" fmla="*/ 56250 h 427500"/>
                <a:gd name="connsiteX21" fmla="*/ 208125 w 427500"/>
                <a:gd name="connsiteY21" fmla="*/ 56250 h 427500"/>
                <a:gd name="connsiteX22" fmla="*/ 196313 w 427500"/>
                <a:gd name="connsiteY22" fmla="*/ 75938 h 427500"/>
                <a:gd name="connsiteX23" fmla="*/ 181688 w 427500"/>
                <a:gd name="connsiteY23" fmla="*/ 84375 h 427500"/>
                <a:gd name="connsiteX24" fmla="*/ 166500 w 427500"/>
                <a:gd name="connsiteY24" fmla="*/ 84375 h 427500"/>
                <a:gd name="connsiteX25" fmla="*/ 160313 w 427500"/>
                <a:gd name="connsiteY25" fmla="*/ 86062 h 427500"/>
                <a:gd name="connsiteX26" fmla="*/ 146250 w 427500"/>
                <a:gd name="connsiteY26" fmla="*/ 95625 h 427500"/>
                <a:gd name="connsiteX27" fmla="*/ 135000 w 427500"/>
                <a:gd name="connsiteY27" fmla="*/ 95625 h 427500"/>
                <a:gd name="connsiteX28" fmla="*/ 129375 w 427500"/>
                <a:gd name="connsiteY28" fmla="*/ 101250 h 427500"/>
                <a:gd name="connsiteX29" fmla="*/ 129375 w 427500"/>
                <a:gd name="connsiteY29" fmla="*/ 106875 h 427500"/>
                <a:gd name="connsiteX30" fmla="*/ 123750 w 427500"/>
                <a:gd name="connsiteY30" fmla="*/ 112500 h 427500"/>
                <a:gd name="connsiteX31" fmla="*/ 118688 w 427500"/>
                <a:gd name="connsiteY31" fmla="*/ 112500 h 427500"/>
                <a:gd name="connsiteX32" fmla="*/ 109125 w 427500"/>
                <a:gd name="connsiteY32" fmla="*/ 117563 h 427500"/>
                <a:gd name="connsiteX33" fmla="*/ 102375 w 427500"/>
                <a:gd name="connsiteY33" fmla="*/ 128250 h 427500"/>
                <a:gd name="connsiteX34" fmla="*/ 101250 w 427500"/>
                <a:gd name="connsiteY34" fmla="*/ 131625 h 427500"/>
                <a:gd name="connsiteX35" fmla="*/ 101250 w 427500"/>
                <a:gd name="connsiteY35" fmla="*/ 135000 h 427500"/>
                <a:gd name="connsiteX36" fmla="*/ 106875 w 427500"/>
                <a:gd name="connsiteY36" fmla="*/ 140625 h 427500"/>
                <a:gd name="connsiteX37" fmla="*/ 127125 w 427500"/>
                <a:gd name="connsiteY37" fmla="*/ 140625 h 427500"/>
                <a:gd name="connsiteX38" fmla="*/ 131062 w 427500"/>
                <a:gd name="connsiteY38" fmla="*/ 138938 h 427500"/>
                <a:gd name="connsiteX39" fmla="*/ 148500 w 427500"/>
                <a:gd name="connsiteY39" fmla="*/ 121500 h 427500"/>
                <a:gd name="connsiteX40" fmla="*/ 156375 w 427500"/>
                <a:gd name="connsiteY40" fmla="*/ 118125 h 427500"/>
                <a:gd name="connsiteX41" fmla="*/ 158625 w 427500"/>
                <a:gd name="connsiteY41" fmla="*/ 118125 h 427500"/>
                <a:gd name="connsiteX42" fmla="*/ 164250 w 427500"/>
                <a:gd name="connsiteY42" fmla="*/ 122625 h 427500"/>
                <a:gd name="connsiteX43" fmla="*/ 167625 w 427500"/>
                <a:gd name="connsiteY43" fmla="*/ 136688 h 427500"/>
                <a:gd name="connsiteX44" fmla="*/ 173250 w 427500"/>
                <a:gd name="connsiteY44" fmla="*/ 141187 h 427500"/>
                <a:gd name="connsiteX45" fmla="*/ 174375 w 427500"/>
                <a:gd name="connsiteY45" fmla="*/ 141187 h 427500"/>
                <a:gd name="connsiteX46" fmla="*/ 180000 w 427500"/>
                <a:gd name="connsiteY46" fmla="*/ 135562 h 427500"/>
                <a:gd name="connsiteX47" fmla="*/ 180000 w 427500"/>
                <a:gd name="connsiteY47" fmla="*/ 120938 h 427500"/>
                <a:gd name="connsiteX48" fmla="*/ 181688 w 427500"/>
                <a:gd name="connsiteY48" fmla="*/ 117000 h 427500"/>
                <a:gd name="connsiteX49" fmla="*/ 185625 w 427500"/>
                <a:gd name="connsiteY49" fmla="*/ 112500 h 427500"/>
                <a:gd name="connsiteX50" fmla="*/ 190125 w 427500"/>
                <a:gd name="connsiteY50" fmla="*/ 125437 h 427500"/>
                <a:gd name="connsiteX51" fmla="*/ 195188 w 427500"/>
                <a:gd name="connsiteY51" fmla="*/ 129375 h 427500"/>
                <a:gd name="connsiteX52" fmla="*/ 200250 w 427500"/>
                <a:gd name="connsiteY52" fmla="*/ 129375 h 427500"/>
                <a:gd name="connsiteX53" fmla="*/ 204188 w 427500"/>
                <a:gd name="connsiteY53" fmla="*/ 127688 h 427500"/>
                <a:gd name="connsiteX54" fmla="*/ 206438 w 427500"/>
                <a:gd name="connsiteY54" fmla="*/ 125437 h 427500"/>
                <a:gd name="connsiteX55" fmla="*/ 210375 w 427500"/>
                <a:gd name="connsiteY55" fmla="*/ 123750 h 427500"/>
                <a:gd name="connsiteX56" fmla="*/ 213750 w 427500"/>
                <a:gd name="connsiteY56" fmla="*/ 123750 h 427500"/>
                <a:gd name="connsiteX57" fmla="*/ 219375 w 427500"/>
                <a:gd name="connsiteY57" fmla="*/ 129375 h 427500"/>
                <a:gd name="connsiteX58" fmla="*/ 219375 w 427500"/>
                <a:gd name="connsiteY58" fmla="*/ 135000 h 427500"/>
                <a:gd name="connsiteX59" fmla="*/ 225000 w 427500"/>
                <a:gd name="connsiteY59" fmla="*/ 140625 h 427500"/>
                <a:gd name="connsiteX60" fmla="*/ 245250 w 427500"/>
                <a:gd name="connsiteY60" fmla="*/ 140625 h 427500"/>
                <a:gd name="connsiteX61" fmla="*/ 250313 w 427500"/>
                <a:gd name="connsiteY61" fmla="*/ 147938 h 427500"/>
                <a:gd name="connsiteX62" fmla="*/ 248625 w 427500"/>
                <a:gd name="connsiteY62" fmla="*/ 153000 h 427500"/>
                <a:gd name="connsiteX63" fmla="*/ 242437 w 427500"/>
                <a:gd name="connsiteY63" fmla="*/ 156938 h 427500"/>
                <a:gd name="connsiteX64" fmla="*/ 215438 w 427500"/>
                <a:gd name="connsiteY64" fmla="*/ 152437 h 427500"/>
                <a:gd name="connsiteX65" fmla="*/ 211500 w 427500"/>
                <a:gd name="connsiteY65" fmla="*/ 152437 h 427500"/>
                <a:gd name="connsiteX66" fmla="*/ 188438 w 427500"/>
                <a:gd name="connsiteY66" fmla="*/ 156938 h 427500"/>
                <a:gd name="connsiteX67" fmla="*/ 182250 w 427500"/>
                <a:gd name="connsiteY67" fmla="*/ 156375 h 427500"/>
                <a:gd name="connsiteX68" fmla="*/ 146250 w 427500"/>
                <a:gd name="connsiteY68" fmla="*/ 146250 h 427500"/>
                <a:gd name="connsiteX69" fmla="*/ 78750 w 427500"/>
                <a:gd name="connsiteY69" fmla="*/ 208125 h 427500"/>
                <a:gd name="connsiteX70" fmla="*/ 112500 w 427500"/>
                <a:gd name="connsiteY70" fmla="*/ 247500 h 427500"/>
                <a:gd name="connsiteX71" fmla="*/ 168750 w 427500"/>
                <a:gd name="connsiteY71" fmla="*/ 292500 h 427500"/>
                <a:gd name="connsiteX72" fmla="*/ 168750 w 427500"/>
                <a:gd name="connsiteY72" fmla="*/ 327375 h 427500"/>
                <a:gd name="connsiteX73" fmla="*/ 175500 w 427500"/>
                <a:gd name="connsiteY73" fmla="*/ 345375 h 427500"/>
                <a:gd name="connsiteX74" fmla="*/ 191812 w 427500"/>
                <a:gd name="connsiteY74" fmla="*/ 365063 h 427500"/>
                <a:gd name="connsiteX75" fmla="*/ 204750 w 427500"/>
                <a:gd name="connsiteY75" fmla="*/ 371250 h 427500"/>
                <a:gd name="connsiteX76" fmla="*/ 218250 w 427500"/>
                <a:gd name="connsiteY76" fmla="*/ 371250 h 427500"/>
                <a:gd name="connsiteX77" fmla="*/ 230063 w 427500"/>
                <a:gd name="connsiteY77" fmla="*/ 366188 h 427500"/>
                <a:gd name="connsiteX78" fmla="*/ 243563 w 427500"/>
                <a:gd name="connsiteY78" fmla="*/ 352687 h 427500"/>
                <a:gd name="connsiteX79" fmla="*/ 249750 w 427500"/>
                <a:gd name="connsiteY79" fmla="*/ 343688 h 427500"/>
                <a:gd name="connsiteX80" fmla="*/ 261000 w 427500"/>
                <a:gd name="connsiteY80" fmla="*/ 320625 h 427500"/>
                <a:gd name="connsiteX81" fmla="*/ 263813 w 427500"/>
                <a:gd name="connsiteY81" fmla="*/ 308250 h 427500"/>
                <a:gd name="connsiteX82" fmla="*/ 263813 w 427500"/>
                <a:gd name="connsiteY82" fmla="*/ 282375 h 427500"/>
                <a:gd name="connsiteX83" fmla="*/ 268875 w 427500"/>
                <a:gd name="connsiteY83" fmla="*/ 270563 h 427500"/>
                <a:gd name="connsiteX84" fmla="*/ 298688 w 427500"/>
                <a:gd name="connsiteY84" fmla="*/ 240750 h 427500"/>
                <a:gd name="connsiteX85" fmla="*/ 298125 w 427500"/>
                <a:gd name="connsiteY85" fmla="*/ 232313 h 427500"/>
                <a:gd name="connsiteX86" fmla="*/ 245813 w 427500"/>
                <a:gd name="connsiteY86" fmla="*/ 177188 h 427500"/>
                <a:gd name="connsiteX87" fmla="*/ 250875 w 427500"/>
                <a:gd name="connsiteY87" fmla="*/ 168750 h 427500"/>
                <a:gd name="connsiteX88" fmla="*/ 253125 w 427500"/>
                <a:gd name="connsiteY88" fmla="*/ 168750 h 427500"/>
                <a:gd name="connsiteX89" fmla="*/ 285188 w 427500"/>
                <a:gd name="connsiteY89" fmla="*/ 210375 h 427500"/>
                <a:gd name="connsiteX90" fmla="*/ 301500 w 427500"/>
                <a:gd name="connsiteY90" fmla="*/ 212063 h 427500"/>
                <a:gd name="connsiteX91" fmla="*/ 320063 w 427500"/>
                <a:gd name="connsiteY91" fmla="*/ 196313 h 427500"/>
                <a:gd name="connsiteX92" fmla="*/ 319500 w 427500"/>
                <a:gd name="connsiteY92" fmla="*/ 187313 h 427500"/>
                <a:gd name="connsiteX93" fmla="*/ 302625 w 427500"/>
                <a:gd name="connsiteY93" fmla="*/ 177188 h 427500"/>
                <a:gd name="connsiteX94" fmla="*/ 300375 w 427500"/>
                <a:gd name="connsiteY94" fmla="*/ 169875 h 427500"/>
                <a:gd name="connsiteX95" fmla="*/ 300938 w 427500"/>
                <a:gd name="connsiteY95" fmla="*/ 168750 h 427500"/>
                <a:gd name="connsiteX96" fmla="*/ 308813 w 427500"/>
                <a:gd name="connsiteY96" fmla="*/ 166500 h 427500"/>
                <a:gd name="connsiteX97" fmla="*/ 329063 w 427500"/>
                <a:gd name="connsiteY97" fmla="*/ 178875 h 427500"/>
                <a:gd name="connsiteX98" fmla="*/ 334688 w 427500"/>
                <a:gd name="connsiteY98" fmla="*/ 180562 h 427500"/>
                <a:gd name="connsiteX99" fmla="*/ 340875 w 427500"/>
                <a:gd name="connsiteY99" fmla="*/ 180562 h 427500"/>
                <a:gd name="connsiteX100" fmla="*/ 351000 w 427500"/>
                <a:gd name="connsiteY100" fmla="*/ 187313 h 427500"/>
                <a:gd name="connsiteX101" fmla="*/ 367313 w 427500"/>
                <a:gd name="connsiteY101" fmla="*/ 224438 h 427500"/>
                <a:gd name="connsiteX102" fmla="*/ 377438 w 427500"/>
                <a:gd name="connsiteY102" fmla="*/ 231187 h 427500"/>
                <a:gd name="connsiteX103" fmla="*/ 377438 w 427500"/>
                <a:gd name="connsiteY103" fmla="*/ 231187 h 427500"/>
                <a:gd name="connsiteX104" fmla="*/ 387000 w 427500"/>
                <a:gd name="connsiteY104" fmla="*/ 221625 h 427500"/>
                <a:gd name="connsiteX105" fmla="*/ 387000 w 427500"/>
                <a:gd name="connsiteY105" fmla="*/ 205875 h 427500"/>
                <a:gd name="connsiteX106" fmla="*/ 389250 w 427500"/>
                <a:gd name="connsiteY106" fmla="*/ 201375 h 427500"/>
                <a:gd name="connsiteX107" fmla="*/ 402188 w 427500"/>
                <a:gd name="connsiteY107" fmla="*/ 191250 h 427500"/>
                <a:gd name="connsiteX108" fmla="*/ 403875 w 427500"/>
                <a:gd name="connsiteY108" fmla="*/ 214312 h 427500"/>
                <a:gd name="connsiteX109" fmla="*/ 213750 w 427500"/>
                <a:gd name="connsiteY109" fmla="*/ 405000 h 42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27500" h="427500">
                  <a:moveTo>
                    <a:pt x="213750" y="0"/>
                  </a:moveTo>
                  <a:cubicBezTo>
                    <a:pt x="95625" y="0"/>
                    <a:pt x="0" y="95625"/>
                    <a:pt x="0" y="213750"/>
                  </a:cubicBezTo>
                  <a:cubicBezTo>
                    <a:pt x="0" y="331875"/>
                    <a:pt x="95625" y="427500"/>
                    <a:pt x="213750" y="427500"/>
                  </a:cubicBezTo>
                  <a:cubicBezTo>
                    <a:pt x="331875" y="427500"/>
                    <a:pt x="427500" y="331875"/>
                    <a:pt x="427500" y="213750"/>
                  </a:cubicBezTo>
                  <a:cubicBezTo>
                    <a:pt x="427500" y="95625"/>
                    <a:pt x="331875" y="0"/>
                    <a:pt x="213750" y="0"/>
                  </a:cubicBezTo>
                  <a:close/>
                  <a:moveTo>
                    <a:pt x="213750" y="405000"/>
                  </a:moveTo>
                  <a:cubicBezTo>
                    <a:pt x="108562" y="405000"/>
                    <a:pt x="22500" y="318937"/>
                    <a:pt x="22500" y="213750"/>
                  </a:cubicBezTo>
                  <a:cubicBezTo>
                    <a:pt x="22500" y="108562"/>
                    <a:pt x="108562" y="22500"/>
                    <a:pt x="213750" y="22500"/>
                  </a:cubicBezTo>
                  <a:cubicBezTo>
                    <a:pt x="241313" y="22500"/>
                    <a:pt x="267188" y="28125"/>
                    <a:pt x="290813" y="38812"/>
                  </a:cubicBezTo>
                  <a:lnTo>
                    <a:pt x="272813" y="53438"/>
                  </a:lnTo>
                  <a:cubicBezTo>
                    <a:pt x="270563" y="55125"/>
                    <a:pt x="268313" y="56250"/>
                    <a:pt x="265500" y="56250"/>
                  </a:cubicBezTo>
                  <a:lnTo>
                    <a:pt x="254813" y="56250"/>
                  </a:lnTo>
                  <a:cubicBezTo>
                    <a:pt x="253687" y="56250"/>
                    <a:pt x="252000" y="56250"/>
                    <a:pt x="250875" y="55687"/>
                  </a:cubicBezTo>
                  <a:cubicBezTo>
                    <a:pt x="250875" y="55687"/>
                    <a:pt x="223313" y="39375"/>
                    <a:pt x="207563" y="39375"/>
                  </a:cubicBezTo>
                  <a:cubicBezTo>
                    <a:pt x="192375" y="39375"/>
                    <a:pt x="167625" y="48938"/>
                    <a:pt x="156938" y="56250"/>
                  </a:cubicBezTo>
                  <a:cubicBezTo>
                    <a:pt x="140625" y="66938"/>
                    <a:pt x="158062" y="72000"/>
                    <a:pt x="162000" y="73125"/>
                  </a:cubicBezTo>
                  <a:cubicBezTo>
                    <a:pt x="162563" y="73125"/>
                    <a:pt x="163125" y="73125"/>
                    <a:pt x="163125" y="73125"/>
                  </a:cubicBezTo>
                  <a:lnTo>
                    <a:pt x="178875" y="73125"/>
                  </a:lnTo>
                  <a:cubicBezTo>
                    <a:pt x="182813" y="73125"/>
                    <a:pt x="186187" y="71438"/>
                    <a:pt x="188438" y="68063"/>
                  </a:cubicBezTo>
                  <a:lnTo>
                    <a:pt x="194625" y="58500"/>
                  </a:lnTo>
                  <a:cubicBezTo>
                    <a:pt x="195750" y="56813"/>
                    <a:pt x="197437" y="56250"/>
                    <a:pt x="199125" y="56250"/>
                  </a:cubicBezTo>
                  <a:lnTo>
                    <a:pt x="208125" y="56250"/>
                  </a:lnTo>
                  <a:lnTo>
                    <a:pt x="196313" y="75938"/>
                  </a:lnTo>
                  <a:cubicBezTo>
                    <a:pt x="193500" y="81000"/>
                    <a:pt x="187875" y="84375"/>
                    <a:pt x="181688" y="84375"/>
                  </a:cubicBezTo>
                  <a:lnTo>
                    <a:pt x="166500" y="84375"/>
                  </a:lnTo>
                  <a:cubicBezTo>
                    <a:pt x="164250" y="84375"/>
                    <a:pt x="162000" y="84938"/>
                    <a:pt x="160313" y="86062"/>
                  </a:cubicBezTo>
                  <a:lnTo>
                    <a:pt x="146250" y="95625"/>
                  </a:lnTo>
                  <a:lnTo>
                    <a:pt x="135000" y="95625"/>
                  </a:lnTo>
                  <a:cubicBezTo>
                    <a:pt x="131625" y="95625"/>
                    <a:pt x="129375" y="97875"/>
                    <a:pt x="129375" y="101250"/>
                  </a:cubicBezTo>
                  <a:lnTo>
                    <a:pt x="129375" y="106875"/>
                  </a:lnTo>
                  <a:cubicBezTo>
                    <a:pt x="129375" y="110250"/>
                    <a:pt x="127125" y="112500"/>
                    <a:pt x="123750" y="112500"/>
                  </a:cubicBezTo>
                  <a:lnTo>
                    <a:pt x="118688" y="112500"/>
                  </a:lnTo>
                  <a:cubicBezTo>
                    <a:pt x="114750" y="112500"/>
                    <a:pt x="111375" y="114187"/>
                    <a:pt x="109125" y="117563"/>
                  </a:cubicBezTo>
                  <a:lnTo>
                    <a:pt x="102375" y="128250"/>
                  </a:lnTo>
                  <a:cubicBezTo>
                    <a:pt x="101813" y="129375"/>
                    <a:pt x="101250" y="130500"/>
                    <a:pt x="101250" y="131625"/>
                  </a:cubicBezTo>
                  <a:lnTo>
                    <a:pt x="101250" y="135000"/>
                  </a:lnTo>
                  <a:cubicBezTo>
                    <a:pt x="101250" y="138375"/>
                    <a:pt x="103500" y="140625"/>
                    <a:pt x="106875" y="140625"/>
                  </a:cubicBezTo>
                  <a:lnTo>
                    <a:pt x="127125" y="140625"/>
                  </a:lnTo>
                  <a:cubicBezTo>
                    <a:pt x="128813" y="140625"/>
                    <a:pt x="129937" y="140063"/>
                    <a:pt x="131062" y="138938"/>
                  </a:cubicBezTo>
                  <a:lnTo>
                    <a:pt x="148500" y="121500"/>
                  </a:lnTo>
                  <a:cubicBezTo>
                    <a:pt x="150750" y="119250"/>
                    <a:pt x="153563" y="118125"/>
                    <a:pt x="156375" y="118125"/>
                  </a:cubicBezTo>
                  <a:lnTo>
                    <a:pt x="158625" y="118125"/>
                  </a:lnTo>
                  <a:cubicBezTo>
                    <a:pt x="161438" y="118125"/>
                    <a:pt x="163687" y="119812"/>
                    <a:pt x="164250" y="122625"/>
                  </a:cubicBezTo>
                  <a:lnTo>
                    <a:pt x="167625" y="136688"/>
                  </a:lnTo>
                  <a:cubicBezTo>
                    <a:pt x="168188" y="138938"/>
                    <a:pt x="170438" y="141187"/>
                    <a:pt x="173250" y="141187"/>
                  </a:cubicBezTo>
                  <a:lnTo>
                    <a:pt x="174375" y="141187"/>
                  </a:lnTo>
                  <a:cubicBezTo>
                    <a:pt x="177750" y="141187"/>
                    <a:pt x="180000" y="138938"/>
                    <a:pt x="180000" y="135562"/>
                  </a:cubicBezTo>
                  <a:lnTo>
                    <a:pt x="180000" y="120938"/>
                  </a:lnTo>
                  <a:cubicBezTo>
                    <a:pt x="180000" y="119250"/>
                    <a:pt x="180562" y="118125"/>
                    <a:pt x="181688" y="117000"/>
                  </a:cubicBezTo>
                  <a:lnTo>
                    <a:pt x="185625" y="112500"/>
                  </a:lnTo>
                  <a:lnTo>
                    <a:pt x="190125" y="125437"/>
                  </a:lnTo>
                  <a:cubicBezTo>
                    <a:pt x="190688" y="127688"/>
                    <a:pt x="192938" y="129375"/>
                    <a:pt x="195188" y="129375"/>
                  </a:cubicBezTo>
                  <a:lnTo>
                    <a:pt x="200250" y="129375"/>
                  </a:lnTo>
                  <a:cubicBezTo>
                    <a:pt x="201938" y="129375"/>
                    <a:pt x="203062" y="128813"/>
                    <a:pt x="204188" y="127688"/>
                  </a:cubicBezTo>
                  <a:lnTo>
                    <a:pt x="206438" y="125437"/>
                  </a:lnTo>
                  <a:cubicBezTo>
                    <a:pt x="207563" y="124312"/>
                    <a:pt x="208687" y="123750"/>
                    <a:pt x="210375" y="123750"/>
                  </a:cubicBezTo>
                  <a:lnTo>
                    <a:pt x="213750" y="123750"/>
                  </a:lnTo>
                  <a:cubicBezTo>
                    <a:pt x="217125" y="123750"/>
                    <a:pt x="219375" y="126000"/>
                    <a:pt x="219375" y="129375"/>
                  </a:cubicBezTo>
                  <a:lnTo>
                    <a:pt x="219375" y="135000"/>
                  </a:lnTo>
                  <a:cubicBezTo>
                    <a:pt x="219375" y="138375"/>
                    <a:pt x="221625" y="140625"/>
                    <a:pt x="225000" y="140625"/>
                  </a:cubicBezTo>
                  <a:lnTo>
                    <a:pt x="245250" y="140625"/>
                  </a:lnTo>
                  <a:cubicBezTo>
                    <a:pt x="249188" y="140625"/>
                    <a:pt x="252000" y="144563"/>
                    <a:pt x="250313" y="147938"/>
                  </a:cubicBezTo>
                  <a:lnTo>
                    <a:pt x="248625" y="153000"/>
                  </a:lnTo>
                  <a:cubicBezTo>
                    <a:pt x="247500" y="155813"/>
                    <a:pt x="245250" y="157500"/>
                    <a:pt x="242437" y="156938"/>
                  </a:cubicBezTo>
                  <a:lnTo>
                    <a:pt x="215438" y="152437"/>
                  </a:lnTo>
                  <a:cubicBezTo>
                    <a:pt x="214312" y="152437"/>
                    <a:pt x="212625" y="152437"/>
                    <a:pt x="211500" y="152437"/>
                  </a:cubicBezTo>
                  <a:lnTo>
                    <a:pt x="188438" y="156938"/>
                  </a:lnTo>
                  <a:cubicBezTo>
                    <a:pt x="186187" y="157500"/>
                    <a:pt x="184500" y="156938"/>
                    <a:pt x="182250" y="156375"/>
                  </a:cubicBezTo>
                  <a:cubicBezTo>
                    <a:pt x="174937" y="153563"/>
                    <a:pt x="154688" y="146250"/>
                    <a:pt x="146250" y="146250"/>
                  </a:cubicBezTo>
                  <a:cubicBezTo>
                    <a:pt x="79313" y="146250"/>
                    <a:pt x="78750" y="191250"/>
                    <a:pt x="78750" y="208125"/>
                  </a:cubicBezTo>
                  <a:cubicBezTo>
                    <a:pt x="78750" y="230625"/>
                    <a:pt x="91687" y="247500"/>
                    <a:pt x="112500" y="247500"/>
                  </a:cubicBezTo>
                  <a:cubicBezTo>
                    <a:pt x="137250" y="247500"/>
                    <a:pt x="168750" y="246375"/>
                    <a:pt x="168750" y="292500"/>
                  </a:cubicBezTo>
                  <a:lnTo>
                    <a:pt x="168750" y="327375"/>
                  </a:lnTo>
                  <a:cubicBezTo>
                    <a:pt x="168750" y="334125"/>
                    <a:pt x="171000" y="340313"/>
                    <a:pt x="175500" y="345375"/>
                  </a:cubicBezTo>
                  <a:lnTo>
                    <a:pt x="191812" y="365063"/>
                  </a:lnTo>
                  <a:cubicBezTo>
                    <a:pt x="195188" y="369000"/>
                    <a:pt x="199688" y="371250"/>
                    <a:pt x="204750" y="371250"/>
                  </a:cubicBezTo>
                  <a:lnTo>
                    <a:pt x="218250" y="371250"/>
                  </a:lnTo>
                  <a:cubicBezTo>
                    <a:pt x="222750" y="371250"/>
                    <a:pt x="227250" y="369562"/>
                    <a:pt x="230063" y="366188"/>
                  </a:cubicBezTo>
                  <a:lnTo>
                    <a:pt x="243563" y="352687"/>
                  </a:lnTo>
                  <a:cubicBezTo>
                    <a:pt x="246375" y="349875"/>
                    <a:pt x="248062" y="347062"/>
                    <a:pt x="249750" y="343688"/>
                  </a:cubicBezTo>
                  <a:lnTo>
                    <a:pt x="261000" y="320625"/>
                  </a:lnTo>
                  <a:cubicBezTo>
                    <a:pt x="262688" y="316688"/>
                    <a:pt x="263813" y="312188"/>
                    <a:pt x="263813" y="308250"/>
                  </a:cubicBezTo>
                  <a:lnTo>
                    <a:pt x="263813" y="282375"/>
                  </a:lnTo>
                  <a:cubicBezTo>
                    <a:pt x="263813" y="277875"/>
                    <a:pt x="265500" y="273375"/>
                    <a:pt x="268875" y="270563"/>
                  </a:cubicBezTo>
                  <a:lnTo>
                    <a:pt x="298688" y="240750"/>
                  </a:lnTo>
                  <a:cubicBezTo>
                    <a:pt x="300938" y="238500"/>
                    <a:pt x="300938" y="234000"/>
                    <a:pt x="298125" y="232313"/>
                  </a:cubicBezTo>
                  <a:cubicBezTo>
                    <a:pt x="298125" y="232313"/>
                    <a:pt x="264375" y="213188"/>
                    <a:pt x="245813" y="177188"/>
                  </a:cubicBezTo>
                  <a:cubicBezTo>
                    <a:pt x="244125" y="173250"/>
                    <a:pt x="246375" y="168750"/>
                    <a:pt x="250875" y="168750"/>
                  </a:cubicBezTo>
                  <a:lnTo>
                    <a:pt x="253125" y="168750"/>
                  </a:lnTo>
                  <a:lnTo>
                    <a:pt x="285188" y="210375"/>
                  </a:lnTo>
                  <a:cubicBezTo>
                    <a:pt x="289125" y="215438"/>
                    <a:pt x="296438" y="216000"/>
                    <a:pt x="301500" y="212063"/>
                  </a:cubicBezTo>
                  <a:lnTo>
                    <a:pt x="320063" y="196313"/>
                  </a:lnTo>
                  <a:cubicBezTo>
                    <a:pt x="322875" y="194063"/>
                    <a:pt x="322875" y="189000"/>
                    <a:pt x="319500" y="187313"/>
                  </a:cubicBezTo>
                  <a:lnTo>
                    <a:pt x="302625" y="177188"/>
                  </a:lnTo>
                  <a:cubicBezTo>
                    <a:pt x="300375" y="175500"/>
                    <a:pt x="299250" y="172688"/>
                    <a:pt x="300375" y="169875"/>
                  </a:cubicBezTo>
                  <a:lnTo>
                    <a:pt x="300938" y="168750"/>
                  </a:lnTo>
                  <a:cubicBezTo>
                    <a:pt x="302625" y="165938"/>
                    <a:pt x="306000" y="164813"/>
                    <a:pt x="308813" y="166500"/>
                  </a:cubicBezTo>
                  <a:lnTo>
                    <a:pt x="329063" y="178875"/>
                  </a:lnTo>
                  <a:cubicBezTo>
                    <a:pt x="330750" y="180000"/>
                    <a:pt x="333000" y="180562"/>
                    <a:pt x="334688" y="180562"/>
                  </a:cubicBezTo>
                  <a:lnTo>
                    <a:pt x="340875" y="180562"/>
                  </a:lnTo>
                  <a:cubicBezTo>
                    <a:pt x="345375" y="180562"/>
                    <a:pt x="349313" y="183375"/>
                    <a:pt x="351000" y="187313"/>
                  </a:cubicBezTo>
                  <a:lnTo>
                    <a:pt x="367313" y="224438"/>
                  </a:lnTo>
                  <a:cubicBezTo>
                    <a:pt x="369000" y="228375"/>
                    <a:pt x="372938" y="231187"/>
                    <a:pt x="377438" y="231187"/>
                  </a:cubicBezTo>
                  <a:lnTo>
                    <a:pt x="377438" y="231187"/>
                  </a:lnTo>
                  <a:cubicBezTo>
                    <a:pt x="382500" y="231187"/>
                    <a:pt x="387000" y="226688"/>
                    <a:pt x="387000" y="221625"/>
                  </a:cubicBezTo>
                  <a:lnTo>
                    <a:pt x="387000" y="205875"/>
                  </a:lnTo>
                  <a:cubicBezTo>
                    <a:pt x="387000" y="204188"/>
                    <a:pt x="387563" y="202500"/>
                    <a:pt x="389250" y="201375"/>
                  </a:cubicBezTo>
                  <a:lnTo>
                    <a:pt x="402188" y="191250"/>
                  </a:lnTo>
                  <a:cubicBezTo>
                    <a:pt x="403312" y="198563"/>
                    <a:pt x="403875" y="206438"/>
                    <a:pt x="403875" y="214312"/>
                  </a:cubicBezTo>
                  <a:cubicBezTo>
                    <a:pt x="405000" y="318937"/>
                    <a:pt x="318937" y="405000"/>
                    <a:pt x="213750" y="405000"/>
                  </a:cubicBezTo>
                  <a:close/>
                </a:path>
              </a:pathLst>
            </a:custGeom>
            <a:solidFill>
              <a:srgbClr val="123F6E"/>
            </a:solidFill>
            <a:ln w="55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Light"/>
                <a:cs typeface="Segoe UI Light"/>
              </a:endParaRPr>
            </a:p>
          </p:txBody>
        </p:sp>
        <p:sp>
          <p:nvSpPr>
            <p:cNvPr id="123" name="MIO_PICTOGRAM_PART2">
              <a:extLst>
                <a:ext uri="{FF2B5EF4-FFF2-40B4-BE49-F238E27FC236}">
                  <a16:creationId xmlns:a16="http://schemas.microsoft.com/office/drawing/2014/main" id="{C0451CA9-F2FE-4B12-8965-8C7EF47240CF}"/>
                </a:ext>
              </a:extLst>
            </p:cNvPr>
            <p:cNvSpPr/>
            <p:nvPr>
              <p:custDataLst>
                <p:tags r:id="rId28"/>
              </p:custDataLst>
            </p:nvPr>
          </p:nvSpPr>
          <p:spPr>
            <a:xfrm>
              <a:off x="1090026" y="3772674"/>
              <a:ext cx="30000" cy="37500"/>
            </a:xfrm>
            <a:custGeom>
              <a:avLst/>
              <a:gdLst>
                <a:gd name="connsiteX0" fmla="*/ 9000 w 22500"/>
                <a:gd name="connsiteY0" fmla="*/ 25875 h 28125"/>
                <a:gd name="connsiteX1" fmla="*/ 9000 w 22500"/>
                <a:gd name="connsiteY1" fmla="*/ 31500 h 28125"/>
                <a:gd name="connsiteX2" fmla="*/ 14625 w 22500"/>
                <a:gd name="connsiteY2" fmla="*/ 31500 h 28125"/>
                <a:gd name="connsiteX3" fmla="*/ 20250 w 22500"/>
                <a:gd name="connsiteY3" fmla="*/ 25875 h 28125"/>
                <a:gd name="connsiteX4" fmla="*/ 20250 w 22500"/>
                <a:gd name="connsiteY4" fmla="*/ 20250 h 28125"/>
                <a:gd name="connsiteX5" fmla="*/ 25875 w 22500"/>
                <a:gd name="connsiteY5" fmla="*/ 20250 h 28125"/>
                <a:gd name="connsiteX6" fmla="*/ 25875 w 22500"/>
                <a:gd name="connsiteY6" fmla="*/ 11250 h 28125"/>
                <a:gd name="connsiteX7" fmla="*/ 24188 w 22500"/>
                <a:gd name="connsiteY7" fmla="*/ 7313 h 28125"/>
                <a:gd name="connsiteX8" fmla="*/ 18563 w 22500"/>
                <a:gd name="connsiteY8" fmla="*/ 1688 h 28125"/>
                <a:gd name="connsiteX9" fmla="*/ 10687 w 22500"/>
                <a:gd name="connsiteY9" fmla="*/ 1688 h 28125"/>
                <a:gd name="connsiteX10" fmla="*/ 1688 w 22500"/>
                <a:gd name="connsiteY10" fmla="*/ 10687 h 28125"/>
                <a:gd name="connsiteX11" fmla="*/ 1688 w 22500"/>
                <a:gd name="connsiteY11" fmla="*/ 18563 h 28125"/>
                <a:gd name="connsiteX12" fmla="*/ 9000 w 22500"/>
                <a:gd name="connsiteY12" fmla="*/ 25875 h 2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500" h="28125">
                  <a:moveTo>
                    <a:pt x="9000" y="25875"/>
                  </a:moveTo>
                  <a:lnTo>
                    <a:pt x="9000" y="31500"/>
                  </a:lnTo>
                  <a:lnTo>
                    <a:pt x="14625" y="31500"/>
                  </a:lnTo>
                  <a:cubicBezTo>
                    <a:pt x="18000" y="31500"/>
                    <a:pt x="20250" y="29250"/>
                    <a:pt x="20250" y="25875"/>
                  </a:cubicBezTo>
                  <a:lnTo>
                    <a:pt x="20250" y="20250"/>
                  </a:lnTo>
                  <a:lnTo>
                    <a:pt x="25875" y="20250"/>
                  </a:lnTo>
                  <a:lnTo>
                    <a:pt x="25875" y="11250"/>
                  </a:lnTo>
                  <a:cubicBezTo>
                    <a:pt x="25875" y="9563"/>
                    <a:pt x="25313" y="8438"/>
                    <a:pt x="24188" y="7313"/>
                  </a:cubicBezTo>
                  <a:lnTo>
                    <a:pt x="18563" y="1688"/>
                  </a:lnTo>
                  <a:cubicBezTo>
                    <a:pt x="16312" y="-563"/>
                    <a:pt x="12938" y="-563"/>
                    <a:pt x="10687" y="1688"/>
                  </a:cubicBezTo>
                  <a:lnTo>
                    <a:pt x="1688" y="10687"/>
                  </a:lnTo>
                  <a:cubicBezTo>
                    <a:pt x="-563" y="12938"/>
                    <a:pt x="-563" y="16312"/>
                    <a:pt x="1688" y="18563"/>
                  </a:cubicBezTo>
                  <a:lnTo>
                    <a:pt x="9000" y="25875"/>
                  </a:lnTo>
                  <a:close/>
                </a:path>
              </a:pathLst>
            </a:custGeom>
            <a:solidFill>
              <a:srgbClr val="123F6E"/>
            </a:solidFill>
            <a:ln w="55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Light"/>
                <a:cs typeface="Segoe UI Light"/>
              </a:endParaRPr>
            </a:p>
          </p:txBody>
        </p:sp>
      </p:grpSp>
      <p:sp>
        <p:nvSpPr>
          <p:cNvPr id="20" name="Rectangle 19">
            <a:extLst>
              <a:ext uri="{FF2B5EF4-FFF2-40B4-BE49-F238E27FC236}">
                <a16:creationId xmlns:a16="http://schemas.microsoft.com/office/drawing/2014/main" id="{C89424B3-6D59-497C-8663-AFD3076ABE75}"/>
              </a:ext>
            </a:extLst>
          </p:cNvPr>
          <p:cNvSpPr/>
          <p:nvPr/>
        </p:nvSpPr>
        <p:spPr>
          <a:xfrm>
            <a:off x="1782866" y="5364509"/>
            <a:ext cx="1775944" cy="90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540000" rIns="36000" bIns="36000" rtlCol="0" anchor="t"/>
          <a:lstStyle/>
          <a:p>
            <a:pPr algn="ctr">
              <a:lnSpc>
                <a:spcPct val="80000"/>
              </a:lnSpc>
            </a:pPr>
            <a:r>
              <a:rPr lang="en-US" sz="1600" b="1">
                <a:solidFill>
                  <a:schemeClr val="tx1"/>
                </a:solidFill>
              </a:rPr>
              <a:t>Insured funds</a:t>
            </a:r>
          </a:p>
          <a:p>
            <a:pPr algn="ctr">
              <a:lnSpc>
                <a:spcPct val="80000"/>
              </a:lnSpc>
            </a:pPr>
            <a:r>
              <a:rPr lang="en-US" sz="1050">
                <a:solidFill>
                  <a:schemeClr val="tx1"/>
                </a:solidFill>
              </a:rPr>
              <a:t>Covered withdrawals</a:t>
            </a:r>
          </a:p>
        </p:txBody>
      </p:sp>
      <p:pic>
        <p:nvPicPr>
          <p:cNvPr id="58" name="Umbrella">
            <a:extLst>
              <a:ext uri="{FF2B5EF4-FFF2-40B4-BE49-F238E27FC236}">
                <a16:creationId xmlns:a16="http://schemas.microsoft.com/office/drawing/2014/main" id="{C017CD47-32C5-429F-956D-BCBA4ABAFFE9}"/>
              </a:ext>
            </a:extLst>
          </p:cNvPr>
          <p:cNvPicPr>
            <a:picLocks noChangeAspect="1"/>
          </p:cNvPicPr>
          <p:nvPr>
            <p:custDataLst>
              <p:tags r:id="rId11"/>
            </p:custDataLst>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518590" y="5494643"/>
            <a:ext cx="333934" cy="333934"/>
          </a:xfrm>
          <a:prstGeom prst="rect">
            <a:avLst/>
          </a:prstGeom>
        </p:spPr>
      </p:pic>
      <p:sp>
        <p:nvSpPr>
          <p:cNvPr id="24" name="Rectangle 23">
            <a:extLst>
              <a:ext uri="{FF2B5EF4-FFF2-40B4-BE49-F238E27FC236}">
                <a16:creationId xmlns:a16="http://schemas.microsoft.com/office/drawing/2014/main" id="{D5BCEEA2-1D0B-44AC-B5A2-451B41F95728}"/>
              </a:ext>
            </a:extLst>
          </p:cNvPr>
          <p:cNvSpPr/>
          <p:nvPr/>
        </p:nvSpPr>
        <p:spPr>
          <a:xfrm>
            <a:off x="3725441" y="5364509"/>
            <a:ext cx="1775944" cy="90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540000" rIns="36000" bIns="36000" rtlCol="0" anchor="t"/>
          <a:lstStyle/>
          <a:p>
            <a:pPr algn="ctr">
              <a:lnSpc>
                <a:spcPct val="80000"/>
              </a:lnSpc>
            </a:pPr>
            <a:r>
              <a:rPr lang="en-US" sz="1600" b="1">
                <a:solidFill>
                  <a:schemeClr val="tx1"/>
                </a:solidFill>
              </a:rPr>
              <a:t>SOC 1 &amp; 2</a:t>
            </a:r>
          </a:p>
          <a:p>
            <a:pPr algn="ctr">
              <a:lnSpc>
                <a:spcPct val="80000"/>
              </a:lnSpc>
            </a:pPr>
            <a:r>
              <a:rPr lang="en-US" sz="1050">
                <a:solidFill>
                  <a:schemeClr val="tx1"/>
                </a:solidFill>
              </a:rPr>
              <a:t>Attestations from Deloitte</a:t>
            </a:r>
          </a:p>
        </p:txBody>
      </p:sp>
      <p:pic>
        <p:nvPicPr>
          <p:cNvPr id="64" name="Protect">
            <a:extLst>
              <a:ext uri="{FF2B5EF4-FFF2-40B4-BE49-F238E27FC236}">
                <a16:creationId xmlns:a16="http://schemas.microsoft.com/office/drawing/2014/main" id="{542B1BAB-E3B3-4B82-9A4E-A2257FD31339}"/>
              </a:ext>
            </a:extLst>
          </p:cNvPr>
          <p:cNvPicPr>
            <a:picLocks noChangeAspect="1"/>
          </p:cNvPicPr>
          <p:nvPr>
            <p:custDataLst>
              <p:tags r:id="rId12"/>
            </p:custDataLst>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4450976" y="5522525"/>
            <a:ext cx="298515" cy="298515"/>
          </a:xfrm>
          <a:prstGeom prst="rect">
            <a:avLst/>
          </a:prstGeom>
        </p:spPr>
      </p:pic>
      <p:pic>
        <p:nvPicPr>
          <p:cNvPr id="113" name="Italy">
            <a:extLst>
              <a:ext uri="{FF2B5EF4-FFF2-40B4-BE49-F238E27FC236}">
                <a16:creationId xmlns:a16="http://schemas.microsoft.com/office/drawing/2014/main" id="{3D303A1B-A27B-4242-8899-B386C96192CB}"/>
              </a:ext>
            </a:extLst>
          </p:cNvPr>
          <p:cNvPicPr>
            <a:picLocks noChangeAspect="1"/>
          </p:cNvPicPr>
          <p:nvPr>
            <p:custDataLst>
              <p:tags r:id="rId13"/>
            </p:custDataLst>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58035" y="5393337"/>
            <a:ext cx="216991" cy="144661"/>
          </a:xfrm>
          <a:prstGeom prst="rect">
            <a:avLst/>
          </a:prstGeom>
        </p:spPr>
      </p:pic>
      <p:pic>
        <p:nvPicPr>
          <p:cNvPr id="112" name="Italy">
            <a:extLst>
              <a:ext uri="{FF2B5EF4-FFF2-40B4-BE49-F238E27FC236}">
                <a16:creationId xmlns:a16="http://schemas.microsoft.com/office/drawing/2014/main" id="{D299D189-CB90-4027-B00B-10905AEFE445}"/>
              </a:ext>
            </a:extLst>
          </p:cNvPr>
          <p:cNvPicPr>
            <a:picLocks noChangeAspect="1"/>
          </p:cNvPicPr>
          <p:nvPr>
            <p:custDataLst>
              <p:tags r:id="rId14"/>
            </p:custDataLst>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314117" y="5448751"/>
            <a:ext cx="216991" cy="144661"/>
          </a:xfrm>
          <a:prstGeom prst="rect">
            <a:avLst/>
          </a:prstGeom>
        </p:spPr>
      </p:pic>
      <p:pic>
        <p:nvPicPr>
          <p:cNvPr id="109" name="Italy">
            <a:extLst>
              <a:ext uri="{FF2B5EF4-FFF2-40B4-BE49-F238E27FC236}">
                <a16:creationId xmlns:a16="http://schemas.microsoft.com/office/drawing/2014/main" id="{54B2702B-CE3D-4044-9E49-0643E3DD773C}"/>
              </a:ext>
            </a:extLst>
          </p:cNvPr>
          <p:cNvPicPr>
            <a:picLocks noChangeAspect="1"/>
          </p:cNvPicPr>
          <p:nvPr>
            <p:custDataLst>
              <p:tags r:id="rId15"/>
            </p:custDataLst>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192811" y="6610298"/>
            <a:ext cx="216991" cy="144661"/>
          </a:xfrm>
          <a:prstGeom prst="rect">
            <a:avLst/>
          </a:prstGeom>
        </p:spPr>
      </p:pic>
      <p:pic>
        <p:nvPicPr>
          <p:cNvPr id="124" name="Italy">
            <a:extLst>
              <a:ext uri="{FF2B5EF4-FFF2-40B4-BE49-F238E27FC236}">
                <a16:creationId xmlns:a16="http://schemas.microsoft.com/office/drawing/2014/main" id="{C7007952-DFE7-4505-9266-A8C340FE2924}"/>
              </a:ext>
            </a:extLst>
          </p:cNvPr>
          <p:cNvPicPr>
            <a:picLocks noChangeAspect="1"/>
          </p:cNvPicPr>
          <p:nvPr>
            <p:custDataLst>
              <p:tags r:id="rId16"/>
            </p:custDataLst>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313342" y="4326756"/>
            <a:ext cx="216991" cy="144661"/>
          </a:xfrm>
          <a:prstGeom prst="rect">
            <a:avLst/>
          </a:prstGeom>
        </p:spPr>
      </p:pic>
      <p:pic>
        <p:nvPicPr>
          <p:cNvPr id="125" name="Italy">
            <a:extLst>
              <a:ext uri="{FF2B5EF4-FFF2-40B4-BE49-F238E27FC236}">
                <a16:creationId xmlns:a16="http://schemas.microsoft.com/office/drawing/2014/main" id="{CA05BA90-238D-48D4-9D4D-99F4ED1AB503}"/>
              </a:ext>
            </a:extLst>
          </p:cNvPr>
          <p:cNvPicPr>
            <a:picLocks noChangeAspect="1"/>
          </p:cNvPicPr>
          <p:nvPr>
            <p:custDataLst>
              <p:tags r:id="rId17"/>
            </p:custDataLst>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5242709" y="4326756"/>
            <a:ext cx="216991" cy="144661"/>
          </a:xfrm>
          <a:prstGeom prst="rect">
            <a:avLst/>
          </a:prstGeom>
        </p:spPr>
      </p:pic>
      <p:pic>
        <p:nvPicPr>
          <p:cNvPr id="126" name="Italy">
            <a:extLst>
              <a:ext uri="{FF2B5EF4-FFF2-40B4-BE49-F238E27FC236}">
                <a16:creationId xmlns:a16="http://schemas.microsoft.com/office/drawing/2014/main" id="{7103A3CF-6EDD-4125-88C5-743DD2DD2BAA}"/>
              </a:ext>
            </a:extLst>
          </p:cNvPr>
          <p:cNvPicPr>
            <a:picLocks noChangeAspect="1"/>
          </p:cNvPicPr>
          <p:nvPr>
            <p:custDataLst>
              <p:tags r:id="rId18"/>
            </p:custDataLst>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7196982" y="4326756"/>
            <a:ext cx="216991" cy="144661"/>
          </a:xfrm>
          <a:prstGeom prst="rect">
            <a:avLst/>
          </a:prstGeom>
        </p:spPr>
      </p:pic>
      <p:sp>
        <p:nvSpPr>
          <p:cNvPr id="23" name="Rectangle 22">
            <a:extLst>
              <a:ext uri="{FF2B5EF4-FFF2-40B4-BE49-F238E27FC236}">
                <a16:creationId xmlns:a16="http://schemas.microsoft.com/office/drawing/2014/main" id="{8D499C16-597A-4467-9C30-75E13FBC8167}"/>
              </a:ext>
            </a:extLst>
          </p:cNvPr>
          <p:cNvSpPr/>
          <p:nvPr/>
        </p:nvSpPr>
        <p:spPr>
          <a:xfrm>
            <a:off x="5668017" y="5367113"/>
            <a:ext cx="1775944" cy="90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540000" rIns="36000" bIns="36000" rtlCol="0" anchor="t"/>
          <a:lstStyle/>
          <a:p>
            <a:pPr algn="ctr">
              <a:lnSpc>
                <a:spcPct val="80000"/>
              </a:lnSpc>
            </a:pPr>
            <a:r>
              <a:rPr lang="en-US" sz="1600" b="1" dirty="0">
                <a:solidFill>
                  <a:schemeClr val="tx1"/>
                </a:solidFill>
              </a:rPr>
              <a:t>Multi-sig, multi-level</a:t>
            </a:r>
          </a:p>
          <a:p>
            <a:pPr algn="ctr">
              <a:lnSpc>
                <a:spcPct val="80000"/>
              </a:lnSpc>
            </a:pPr>
            <a:r>
              <a:rPr lang="en-US" sz="1050" dirty="0">
                <a:solidFill>
                  <a:schemeClr val="tx1"/>
                </a:solidFill>
              </a:rPr>
              <a:t>Frozen custody protocol</a:t>
            </a:r>
          </a:p>
        </p:txBody>
      </p:sp>
      <p:pic>
        <p:nvPicPr>
          <p:cNvPr id="63" name="Keys Holder">
            <a:extLst>
              <a:ext uri="{FF2B5EF4-FFF2-40B4-BE49-F238E27FC236}">
                <a16:creationId xmlns:a16="http://schemas.microsoft.com/office/drawing/2014/main" id="{D6CC64BF-FE1E-4F9B-9751-F2AC9BAEC484}"/>
              </a:ext>
            </a:extLst>
          </p:cNvPr>
          <p:cNvPicPr>
            <a:picLocks noChangeAspect="1"/>
          </p:cNvPicPr>
          <p:nvPr>
            <p:custDataLst>
              <p:tags r:id="rId19"/>
            </p:custDataLst>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6431781" y="5488064"/>
            <a:ext cx="328366" cy="328366"/>
          </a:xfrm>
          <a:prstGeom prst="rect">
            <a:avLst/>
          </a:prstGeom>
        </p:spPr>
      </p:pic>
      <p:sp>
        <p:nvSpPr>
          <p:cNvPr id="21" name="Rectangle 20">
            <a:extLst>
              <a:ext uri="{FF2B5EF4-FFF2-40B4-BE49-F238E27FC236}">
                <a16:creationId xmlns:a16="http://schemas.microsoft.com/office/drawing/2014/main" id="{0E8F8C3D-5C14-4BC6-B2BB-7B69D164BAF2}"/>
              </a:ext>
            </a:extLst>
          </p:cNvPr>
          <p:cNvSpPr/>
          <p:nvPr/>
        </p:nvSpPr>
        <p:spPr>
          <a:xfrm>
            <a:off x="7607295" y="5364509"/>
            <a:ext cx="1775944" cy="90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540000" rIns="36000" bIns="36000" rtlCol="0" anchor="t"/>
          <a:lstStyle/>
          <a:p>
            <a:pPr algn="ctr">
              <a:lnSpc>
                <a:spcPct val="80000"/>
              </a:lnSpc>
            </a:pPr>
            <a:r>
              <a:rPr lang="en-US" sz="1600" b="1">
                <a:solidFill>
                  <a:schemeClr val="tx1"/>
                </a:solidFill>
              </a:rPr>
              <a:t>Proof-of-Reserves</a:t>
            </a:r>
          </a:p>
          <a:p>
            <a:pPr algn="ctr">
              <a:lnSpc>
                <a:spcPct val="80000"/>
              </a:lnSpc>
            </a:pPr>
            <a:r>
              <a:rPr lang="en-US" sz="1050">
                <a:solidFill>
                  <a:schemeClr val="tx1"/>
                </a:solidFill>
              </a:rPr>
              <a:t>Cryptographic proof</a:t>
            </a:r>
          </a:p>
        </p:txBody>
      </p:sp>
      <p:pic>
        <p:nvPicPr>
          <p:cNvPr id="59" name="Prepositions Through">
            <a:extLst>
              <a:ext uri="{FF2B5EF4-FFF2-40B4-BE49-F238E27FC236}">
                <a16:creationId xmlns:a16="http://schemas.microsoft.com/office/drawing/2014/main" id="{E26C9203-6409-4591-8DAA-ABCD083620C1}"/>
              </a:ext>
            </a:extLst>
          </p:cNvPr>
          <p:cNvPicPr>
            <a:picLocks noChangeAspect="1"/>
          </p:cNvPicPr>
          <p:nvPr>
            <p:custDataLst>
              <p:tags r:id="rId20"/>
            </p:custDataLst>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8325516" y="5510827"/>
            <a:ext cx="333934" cy="333934"/>
          </a:xfrm>
          <a:prstGeom prst="rect">
            <a:avLst/>
          </a:prstGeom>
        </p:spPr>
      </p:pic>
      <p:grpSp>
        <p:nvGrpSpPr>
          <p:cNvPr id="118" name="World 04">
            <a:extLst>
              <a:ext uri="{FF2B5EF4-FFF2-40B4-BE49-F238E27FC236}">
                <a16:creationId xmlns:a16="http://schemas.microsoft.com/office/drawing/2014/main" id="{7BADA723-0866-4971-9D62-FEA97C255CA2}"/>
              </a:ext>
            </a:extLst>
          </p:cNvPr>
          <p:cNvGrpSpPr>
            <a:grpSpLocks/>
          </p:cNvGrpSpPr>
          <p:nvPr>
            <p:custDataLst>
              <p:tags r:id="rId21"/>
            </p:custDataLst>
          </p:nvPr>
        </p:nvGrpSpPr>
        <p:grpSpPr>
          <a:xfrm>
            <a:off x="7198493" y="5393337"/>
            <a:ext cx="197537" cy="197537"/>
            <a:chOff x="952026" y="3679674"/>
            <a:chExt cx="570000" cy="570000"/>
          </a:xfrm>
        </p:grpSpPr>
        <p:sp>
          <p:nvSpPr>
            <p:cNvPr id="119" name="MIO_PICTOGRAM_PART2">
              <a:extLst>
                <a:ext uri="{FF2B5EF4-FFF2-40B4-BE49-F238E27FC236}">
                  <a16:creationId xmlns:a16="http://schemas.microsoft.com/office/drawing/2014/main" id="{9A23583F-EBAC-465A-BCCE-A23D48F6D446}"/>
                </a:ext>
              </a:extLst>
            </p:cNvPr>
            <p:cNvSpPr/>
            <p:nvPr>
              <p:custDataLst>
                <p:tags r:id="rId25"/>
              </p:custDataLst>
            </p:nvPr>
          </p:nvSpPr>
          <p:spPr>
            <a:xfrm>
              <a:off x="952026" y="3679674"/>
              <a:ext cx="570000" cy="570000"/>
            </a:xfrm>
            <a:custGeom>
              <a:avLst/>
              <a:gdLst>
                <a:gd name="connsiteX0" fmla="*/ 213750 w 427500"/>
                <a:gd name="connsiteY0" fmla="*/ 0 h 427500"/>
                <a:gd name="connsiteX1" fmla="*/ 0 w 427500"/>
                <a:gd name="connsiteY1" fmla="*/ 213750 h 427500"/>
                <a:gd name="connsiteX2" fmla="*/ 213750 w 427500"/>
                <a:gd name="connsiteY2" fmla="*/ 427500 h 427500"/>
                <a:gd name="connsiteX3" fmla="*/ 427500 w 427500"/>
                <a:gd name="connsiteY3" fmla="*/ 213750 h 427500"/>
                <a:gd name="connsiteX4" fmla="*/ 213750 w 427500"/>
                <a:gd name="connsiteY4" fmla="*/ 0 h 427500"/>
                <a:gd name="connsiteX5" fmla="*/ 213750 w 427500"/>
                <a:gd name="connsiteY5" fmla="*/ 405000 h 427500"/>
                <a:gd name="connsiteX6" fmla="*/ 22500 w 427500"/>
                <a:gd name="connsiteY6" fmla="*/ 213750 h 427500"/>
                <a:gd name="connsiteX7" fmla="*/ 213750 w 427500"/>
                <a:gd name="connsiteY7" fmla="*/ 22500 h 427500"/>
                <a:gd name="connsiteX8" fmla="*/ 290813 w 427500"/>
                <a:gd name="connsiteY8" fmla="*/ 38812 h 427500"/>
                <a:gd name="connsiteX9" fmla="*/ 272813 w 427500"/>
                <a:gd name="connsiteY9" fmla="*/ 53438 h 427500"/>
                <a:gd name="connsiteX10" fmla="*/ 265500 w 427500"/>
                <a:gd name="connsiteY10" fmla="*/ 56250 h 427500"/>
                <a:gd name="connsiteX11" fmla="*/ 254813 w 427500"/>
                <a:gd name="connsiteY11" fmla="*/ 56250 h 427500"/>
                <a:gd name="connsiteX12" fmla="*/ 250875 w 427500"/>
                <a:gd name="connsiteY12" fmla="*/ 55687 h 427500"/>
                <a:gd name="connsiteX13" fmla="*/ 207563 w 427500"/>
                <a:gd name="connsiteY13" fmla="*/ 39375 h 427500"/>
                <a:gd name="connsiteX14" fmla="*/ 156938 w 427500"/>
                <a:gd name="connsiteY14" fmla="*/ 56250 h 427500"/>
                <a:gd name="connsiteX15" fmla="*/ 162000 w 427500"/>
                <a:gd name="connsiteY15" fmla="*/ 73125 h 427500"/>
                <a:gd name="connsiteX16" fmla="*/ 163125 w 427500"/>
                <a:gd name="connsiteY16" fmla="*/ 73125 h 427500"/>
                <a:gd name="connsiteX17" fmla="*/ 178875 w 427500"/>
                <a:gd name="connsiteY17" fmla="*/ 73125 h 427500"/>
                <a:gd name="connsiteX18" fmla="*/ 188438 w 427500"/>
                <a:gd name="connsiteY18" fmla="*/ 68063 h 427500"/>
                <a:gd name="connsiteX19" fmla="*/ 194625 w 427500"/>
                <a:gd name="connsiteY19" fmla="*/ 58500 h 427500"/>
                <a:gd name="connsiteX20" fmla="*/ 199125 w 427500"/>
                <a:gd name="connsiteY20" fmla="*/ 56250 h 427500"/>
                <a:gd name="connsiteX21" fmla="*/ 208125 w 427500"/>
                <a:gd name="connsiteY21" fmla="*/ 56250 h 427500"/>
                <a:gd name="connsiteX22" fmla="*/ 196313 w 427500"/>
                <a:gd name="connsiteY22" fmla="*/ 75938 h 427500"/>
                <a:gd name="connsiteX23" fmla="*/ 181688 w 427500"/>
                <a:gd name="connsiteY23" fmla="*/ 84375 h 427500"/>
                <a:gd name="connsiteX24" fmla="*/ 166500 w 427500"/>
                <a:gd name="connsiteY24" fmla="*/ 84375 h 427500"/>
                <a:gd name="connsiteX25" fmla="*/ 160313 w 427500"/>
                <a:gd name="connsiteY25" fmla="*/ 86062 h 427500"/>
                <a:gd name="connsiteX26" fmla="*/ 146250 w 427500"/>
                <a:gd name="connsiteY26" fmla="*/ 95625 h 427500"/>
                <a:gd name="connsiteX27" fmla="*/ 135000 w 427500"/>
                <a:gd name="connsiteY27" fmla="*/ 95625 h 427500"/>
                <a:gd name="connsiteX28" fmla="*/ 129375 w 427500"/>
                <a:gd name="connsiteY28" fmla="*/ 101250 h 427500"/>
                <a:gd name="connsiteX29" fmla="*/ 129375 w 427500"/>
                <a:gd name="connsiteY29" fmla="*/ 106875 h 427500"/>
                <a:gd name="connsiteX30" fmla="*/ 123750 w 427500"/>
                <a:gd name="connsiteY30" fmla="*/ 112500 h 427500"/>
                <a:gd name="connsiteX31" fmla="*/ 118688 w 427500"/>
                <a:gd name="connsiteY31" fmla="*/ 112500 h 427500"/>
                <a:gd name="connsiteX32" fmla="*/ 109125 w 427500"/>
                <a:gd name="connsiteY32" fmla="*/ 117563 h 427500"/>
                <a:gd name="connsiteX33" fmla="*/ 102375 w 427500"/>
                <a:gd name="connsiteY33" fmla="*/ 128250 h 427500"/>
                <a:gd name="connsiteX34" fmla="*/ 101250 w 427500"/>
                <a:gd name="connsiteY34" fmla="*/ 131625 h 427500"/>
                <a:gd name="connsiteX35" fmla="*/ 101250 w 427500"/>
                <a:gd name="connsiteY35" fmla="*/ 135000 h 427500"/>
                <a:gd name="connsiteX36" fmla="*/ 106875 w 427500"/>
                <a:gd name="connsiteY36" fmla="*/ 140625 h 427500"/>
                <a:gd name="connsiteX37" fmla="*/ 127125 w 427500"/>
                <a:gd name="connsiteY37" fmla="*/ 140625 h 427500"/>
                <a:gd name="connsiteX38" fmla="*/ 131062 w 427500"/>
                <a:gd name="connsiteY38" fmla="*/ 138938 h 427500"/>
                <a:gd name="connsiteX39" fmla="*/ 148500 w 427500"/>
                <a:gd name="connsiteY39" fmla="*/ 121500 h 427500"/>
                <a:gd name="connsiteX40" fmla="*/ 156375 w 427500"/>
                <a:gd name="connsiteY40" fmla="*/ 118125 h 427500"/>
                <a:gd name="connsiteX41" fmla="*/ 158625 w 427500"/>
                <a:gd name="connsiteY41" fmla="*/ 118125 h 427500"/>
                <a:gd name="connsiteX42" fmla="*/ 164250 w 427500"/>
                <a:gd name="connsiteY42" fmla="*/ 122625 h 427500"/>
                <a:gd name="connsiteX43" fmla="*/ 167625 w 427500"/>
                <a:gd name="connsiteY43" fmla="*/ 136688 h 427500"/>
                <a:gd name="connsiteX44" fmla="*/ 173250 w 427500"/>
                <a:gd name="connsiteY44" fmla="*/ 141187 h 427500"/>
                <a:gd name="connsiteX45" fmla="*/ 174375 w 427500"/>
                <a:gd name="connsiteY45" fmla="*/ 141187 h 427500"/>
                <a:gd name="connsiteX46" fmla="*/ 180000 w 427500"/>
                <a:gd name="connsiteY46" fmla="*/ 135562 h 427500"/>
                <a:gd name="connsiteX47" fmla="*/ 180000 w 427500"/>
                <a:gd name="connsiteY47" fmla="*/ 120938 h 427500"/>
                <a:gd name="connsiteX48" fmla="*/ 181688 w 427500"/>
                <a:gd name="connsiteY48" fmla="*/ 117000 h 427500"/>
                <a:gd name="connsiteX49" fmla="*/ 185625 w 427500"/>
                <a:gd name="connsiteY49" fmla="*/ 112500 h 427500"/>
                <a:gd name="connsiteX50" fmla="*/ 190125 w 427500"/>
                <a:gd name="connsiteY50" fmla="*/ 125437 h 427500"/>
                <a:gd name="connsiteX51" fmla="*/ 195188 w 427500"/>
                <a:gd name="connsiteY51" fmla="*/ 129375 h 427500"/>
                <a:gd name="connsiteX52" fmla="*/ 200250 w 427500"/>
                <a:gd name="connsiteY52" fmla="*/ 129375 h 427500"/>
                <a:gd name="connsiteX53" fmla="*/ 204188 w 427500"/>
                <a:gd name="connsiteY53" fmla="*/ 127688 h 427500"/>
                <a:gd name="connsiteX54" fmla="*/ 206438 w 427500"/>
                <a:gd name="connsiteY54" fmla="*/ 125437 h 427500"/>
                <a:gd name="connsiteX55" fmla="*/ 210375 w 427500"/>
                <a:gd name="connsiteY55" fmla="*/ 123750 h 427500"/>
                <a:gd name="connsiteX56" fmla="*/ 213750 w 427500"/>
                <a:gd name="connsiteY56" fmla="*/ 123750 h 427500"/>
                <a:gd name="connsiteX57" fmla="*/ 219375 w 427500"/>
                <a:gd name="connsiteY57" fmla="*/ 129375 h 427500"/>
                <a:gd name="connsiteX58" fmla="*/ 219375 w 427500"/>
                <a:gd name="connsiteY58" fmla="*/ 135000 h 427500"/>
                <a:gd name="connsiteX59" fmla="*/ 225000 w 427500"/>
                <a:gd name="connsiteY59" fmla="*/ 140625 h 427500"/>
                <a:gd name="connsiteX60" fmla="*/ 245250 w 427500"/>
                <a:gd name="connsiteY60" fmla="*/ 140625 h 427500"/>
                <a:gd name="connsiteX61" fmla="*/ 250313 w 427500"/>
                <a:gd name="connsiteY61" fmla="*/ 147938 h 427500"/>
                <a:gd name="connsiteX62" fmla="*/ 248625 w 427500"/>
                <a:gd name="connsiteY62" fmla="*/ 153000 h 427500"/>
                <a:gd name="connsiteX63" fmla="*/ 242437 w 427500"/>
                <a:gd name="connsiteY63" fmla="*/ 156938 h 427500"/>
                <a:gd name="connsiteX64" fmla="*/ 215438 w 427500"/>
                <a:gd name="connsiteY64" fmla="*/ 152437 h 427500"/>
                <a:gd name="connsiteX65" fmla="*/ 211500 w 427500"/>
                <a:gd name="connsiteY65" fmla="*/ 152437 h 427500"/>
                <a:gd name="connsiteX66" fmla="*/ 188438 w 427500"/>
                <a:gd name="connsiteY66" fmla="*/ 156938 h 427500"/>
                <a:gd name="connsiteX67" fmla="*/ 182250 w 427500"/>
                <a:gd name="connsiteY67" fmla="*/ 156375 h 427500"/>
                <a:gd name="connsiteX68" fmla="*/ 146250 w 427500"/>
                <a:gd name="connsiteY68" fmla="*/ 146250 h 427500"/>
                <a:gd name="connsiteX69" fmla="*/ 78750 w 427500"/>
                <a:gd name="connsiteY69" fmla="*/ 208125 h 427500"/>
                <a:gd name="connsiteX70" fmla="*/ 112500 w 427500"/>
                <a:gd name="connsiteY70" fmla="*/ 247500 h 427500"/>
                <a:gd name="connsiteX71" fmla="*/ 168750 w 427500"/>
                <a:gd name="connsiteY71" fmla="*/ 292500 h 427500"/>
                <a:gd name="connsiteX72" fmla="*/ 168750 w 427500"/>
                <a:gd name="connsiteY72" fmla="*/ 327375 h 427500"/>
                <a:gd name="connsiteX73" fmla="*/ 175500 w 427500"/>
                <a:gd name="connsiteY73" fmla="*/ 345375 h 427500"/>
                <a:gd name="connsiteX74" fmla="*/ 191812 w 427500"/>
                <a:gd name="connsiteY74" fmla="*/ 365063 h 427500"/>
                <a:gd name="connsiteX75" fmla="*/ 204750 w 427500"/>
                <a:gd name="connsiteY75" fmla="*/ 371250 h 427500"/>
                <a:gd name="connsiteX76" fmla="*/ 218250 w 427500"/>
                <a:gd name="connsiteY76" fmla="*/ 371250 h 427500"/>
                <a:gd name="connsiteX77" fmla="*/ 230063 w 427500"/>
                <a:gd name="connsiteY77" fmla="*/ 366188 h 427500"/>
                <a:gd name="connsiteX78" fmla="*/ 243563 w 427500"/>
                <a:gd name="connsiteY78" fmla="*/ 352687 h 427500"/>
                <a:gd name="connsiteX79" fmla="*/ 249750 w 427500"/>
                <a:gd name="connsiteY79" fmla="*/ 343688 h 427500"/>
                <a:gd name="connsiteX80" fmla="*/ 261000 w 427500"/>
                <a:gd name="connsiteY80" fmla="*/ 320625 h 427500"/>
                <a:gd name="connsiteX81" fmla="*/ 263813 w 427500"/>
                <a:gd name="connsiteY81" fmla="*/ 308250 h 427500"/>
                <a:gd name="connsiteX82" fmla="*/ 263813 w 427500"/>
                <a:gd name="connsiteY82" fmla="*/ 282375 h 427500"/>
                <a:gd name="connsiteX83" fmla="*/ 268875 w 427500"/>
                <a:gd name="connsiteY83" fmla="*/ 270563 h 427500"/>
                <a:gd name="connsiteX84" fmla="*/ 298688 w 427500"/>
                <a:gd name="connsiteY84" fmla="*/ 240750 h 427500"/>
                <a:gd name="connsiteX85" fmla="*/ 298125 w 427500"/>
                <a:gd name="connsiteY85" fmla="*/ 232313 h 427500"/>
                <a:gd name="connsiteX86" fmla="*/ 245813 w 427500"/>
                <a:gd name="connsiteY86" fmla="*/ 177188 h 427500"/>
                <a:gd name="connsiteX87" fmla="*/ 250875 w 427500"/>
                <a:gd name="connsiteY87" fmla="*/ 168750 h 427500"/>
                <a:gd name="connsiteX88" fmla="*/ 253125 w 427500"/>
                <a:gd name="connsiteY88" fmla="*/ 168750 h 427500"/>
                <a:gd name="connsiteX89" fmla="*/ 285188 w 427500"/>
                <a:gd name="connsiteY89" fmla="*/ 210375 h 427500"/>
                <a:gd name="connsiteX90" fmla="*/ 301500 w 427500"/>
                <a:gd name="connsiteY90" fmla="*/ 212063 h 427500"/>
                <a:gd name="connsiteX91" fmla="*/ 320063 w 427500"/>
                <a:gd name="connsiteY91" fmla="*/ 196313 h 427500"/>
                <a:gd name="connsiteX92" fmla="*/ 319500 w 427500"/>
                <a:gd name="connsiteY92" fmla="*/ 187313 h 427500"/>
                <a:gd name="connsiteX93" fmla="*/ 302625 w 427500"/>
                <a:gd name="connsiteY93" fmla="*/ 177188 h 427500"/>
                <a:gd name="connsiteX94" fmla="*/ 300375 w 427500"/>
                <a:gd name="connsiteY94" fmla="*/ 169875 h 427500"/>
                <a:gd name="connsiteX95" fmla="*/ 300938 w 427500"/>
                <a:gd name="connsiteY95" fmla="*/ 168750 h 427500"/>
                <a:gd name="connsiteX96" fmla="*/ 308813 w 427500"/>
                <a:gd name="connsiteY96" fmla="*/ 166500 h 427500"/>
                <a:gd name="connsiteX97" fmla="*/ 329063 w 427500"/>
                <a:gd name="connsiteY97" fmla="*/ 178875 h 427500"/>
                <a:gd name="connsiteX98" fmla="*/ 334688 w 427500"/>
                <a:gd name="connsiteY98" fmla="*/ 180562 h 427500"/>
                <a:gd name="connsiteX99" fmla="*/ 340875 w 427500"/>
                <a:gd name="connsiteY99" fmla="*/ 180562 h 427500"/>
                <a:gd name="connsiteX100" fmla="*/ 351000 w 427500"/>
                <a:gd name="connsiteY100" fmla="*/ 187313 h 427500"/>
                <a:gd name="connsiteX101" fmla="*/ 367313 w 427500"/>
                <a:gd name="connsiteY101" fmla="*/ 224438 h 427500"/>
                <a:gd name="connsiteX102" fmla="*/ 377438 w 427500"/>
                <a:gd name="connsiteY102" fmla="*/ 231187 h 427500"/>
                <a:gd name="connsiteX103" fmla="*/ 377438 w 427500"/>
                <a:gd name="connsiteY103" fmla="*/ 231187 h 427500"/>
                <a:gd name="connsiteX104" fmla="*/ 387000 w 427500"/>
                <a:gd name="connsiteY104" fmla="*/ 221625 h 427500"/>
                <a:gd name="connsiteX105" fmla="*/ 387000 w 427500"/>
                <a:gd name="connsiteY105" fmla="*/ 205875 h 427500"/>
                <a:gd name="connsiteX106" fmla="*/ 389250 w 427500"/>
                <a:gd name="connsiteY106" fmla="*/ 201375 h 427500"/>
                <a:gd name="connsiteX107" fmla="*/ 402188 w 427500"/>
                <a:gd name="connsiteY107" fmla="*/ 191250 h 427500"/>
                <a:gd name="connsiteX108" fmla="*/ 403875 w 427500"/>
                <a:gd name="connsiteY108" fmla="*/ 214312 h 427500"/>
                <a:gd name="connsiteX109" fmla="*/ 213750 w 427500"/>
                <a:gd name="connsiteY109" fmla="*/ 405000 h 42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27500" h="427500">
                  <a:moveTo>
                    <a:pt x="213750" y="0"/>
                  </a:moveTo>
                  <a:cubicBezTo>
                    <a:pt x="95625" y="0"/>
                    <a:pt x="0" y="95625"/>
                    <a:pt x="0" y="213750"/>
                  </a:cubicBezTo>
                  <a:cubicBezTo>
                    <a:pt x="0" y="331875"/>
                    <a:pt x="95625" y="427500"/>
                    <a:pt x="213750" y="427500"/>
                  </a:cubicBezTo>
                  <a:cubicBezTo>
                    <a:pt x="331875" y="427500"/>
                    <a:pt x="427500" y="331875"/>
                    <a:pt x="427500" y="213750"/>
                  </a:cubicBezTo>
                  <a:cubicBezTo>
                    <a:pt x="427500" y="95625"/>
                    <a:pt x="331875" y="0"/>
                    <a:pt x="213750" y="0"/>
                  </a:cubicBezTo>
                  <a:close/>
                  <a:moveTo>
                    <a:pt x="213750" y="405000"/>
                  </a:moveTo>
                  <a:cubicBezTo>
                    <a:pt x="108562" y="405000"/>
                    <a:pt x="22500" y="318937"/>
                    <a:pt x="22500" y="213750"/>
                  </a:cubicBezTo>
                  <a:cubicBezTo>
                    <a:pt x="22500" y="108562"/>
                    <a:pt x="108562" y="22500"/>
                    <a:pt x="213750" y="22500"/>
                  </a:cubicBezTo>
                  <a:cubicBezTo>
                    <a:pt x="241313" y="22500"/>
                    <a:pt x="267188" y="28125"/>
                    <a:pt x="290813" y="38812"/>
                  </a:cubicBezTo>
                  <a:lnTo>
                    <a:pt x="272813" y="53438"/>
                  </a:lnTo>
                  <a:cubicBezTo>
                    <a:pt x="270563" y="55125"/>
                    <a:pt x="268313" y="56250"/>
                    <a:pt x="265500" y="56250"/>
                  </a:cubicBezTo>
                  <a:lnTo>
                    <a:pt x="254813" y="56250"/>
                  </a:lnTo>
                  <a:cubicBezTo>
                    <a:pt x="253687" y="56250"/>
                    <a:pt x="252000" y="56250"/>
                    <a:pt x="250875" y="55687"/>
                  </a:cubicBezTo>
                  <a:cubicBezTo>
                    <a:pt x="250875" y="55687"/>
                    <a:pt x="223313" y="39375"/>
                    <a:pt x="207563" y="39375"/>
                  </a:cubicBezTo>
                  <a:cubicBezTo>
                    <a:pt x="192375" y="39375"/>
                    <a:pt x="167625" y="48938"/>
                    <a:pt x="156938" y="56250"/>
                  </a:cubicBezTo>
                  <a:cubicBezTo>
                    <a:pt x="140625" y="66938"/>
                    <a:pt x="158062" y="72000"/>
                    <a:pt x="162000" y="73125"/>
                  </a:cubicBezTo>
                  <a:cubicBezTo>
                    <a:pt x="162563" y="73125"/>
                    <a:pt x="163125" y="73125"/>
                    <a:pt x="163125" y="73125"/>
                  </a:cubicBezTo>
                  <a:lnTo>
                    <a:pt x="178875" y="73125"/>
                  </a:lnTo>
                  <a:cubicBezTo>
                    <a:pt x="182813" y="73125"/>
                    <a:pt x="186187" y="71438"/>
                    <a:pt x="188438" y="68063"/>
                  </a:cubicBezTo>
                  <a:lnTo>
                    <a:pt x="194625" y="58500"/>
                  </a:lnTo>
                  <a:cubicBezTo>
                    <a:pt x="195750" y="56813"/>
                    <a:pt x="197437" y="56250"/>
                    <a:pt x="199125" y="56250"/>
                  </a:cubicBezTo>
                  <a:lnTo>
                    <a:pt x="208125" y="56250"/>
                  </a:lnTo>
                  <a:lnTo>
                    <a:pt x="196313" y="75938"/>
                  </a:lnTo>
                  <a:cubicBezTo>
                    <a:pt x="193500" y="81000"/>
                    <a:pt x="187875" y="84375"/>
                    <a:pt x="181688" y="84375"/>
                  </a:cubicBezTo>
                  <a:lnTo>
                    <a:pt x="166500" y="84375"/>
                  </a:lnTo>
                  <a:cubicBezTo>
                    <a:pt x="164250" y="84375"/>
                    <a:pt x="162000" y="84938"/>
                    <a:pt x="160313" y="86062"/>
                  </a:cubicBezTo>
                  <a:lnTo>
                    <a:pt x="146250" y="95625"/>
                  </a:lnTo>
                  <a:lnTo>
                    <a:pt x="135000" y="95625"/>
                  </a:lnTo>
                  <a:cubicBezTo>
                    <a:pt x="131625" y="95625"/>
                    <a:pt x="129375" y="97875"/>
                    <a:pt x="129375" y="101250"/>
                  </a:cubicBezTo>
                  <a:lnTo>
                    <a:pt x="129375" y="106875"/>
                  </a:lnTo>
                  <a:cubicBezTo>
                    <a:pt x="129375" y="110250"/>
                    <a:pt x="127125" y="112500"/>
                    <a:pt x="123750" y="112500"/>
                  </a:cubicBezTo>
                  <a:lnTo>
                    <a:pt x="118688" y="112500"/>
                  </a:lnTo>
                  <a:cubicBezTo>
                    <a:pt x="114750" y="112500"/>
                    <a:pt x="111375" y="114187"/>
                    <a:pt x="109125" y="117563"/>
                  </a:cubicBezTo>
                  <a:lnTo>
                    <a:pt x="102375" y="128250"/>
                  </a:lnTo>
                  <a:cubicBezTo>
                    <a:pt x="101813" y="129375"/>
                    <a:pt x="101250" y="130500"/>
                    <a:pt x="101250" y="131625"/>
                  </a:cubicBezTo>
                  <a:lnTo>
                    <a:pt x="101250" y="135000"/>
                  </a:lnTo>
                  <a:cubicBezTo>
                    <a:pt x="101250" y="138375"/>
                    <a:pt x="103500" y="140625"/>
                    <a:pt x="106875" y="140625"/>
                  </a:cubicBezTo>
                  <a:lnTo>
                    <a:pt x="127125" y="140625"/>
                  </a:lnTo>
                  <a:cubicBezTo>
                    <a:pt x="128813" y="140625"/>
                    <a:pt x="129937" y="140063"/>
                    <a:pt x="131062" y="138938"/>
                  </a:cubicBezTo>
                  <a:lnTo>
                    <a:pt x="148500" y="121500"/>
                  </a:lnTo>
                  <a:cubicBezTo>
                    <a:pt x="150750" y="119250"/>
                    <a:pt x="153563" y="118125"/>
                    <a:pt x="156375" y="118125"/>
                  </a:cubicBezTo>
                  <a:lnTo>
                    <a:pt x="158625" y="118125"/>
                  </a:lnTo>
                  <a:cubicBezTo>
                    <a:pt x="161438" y="118125"/>
                    <a:pt x="163687" y="119812"/>
                    <a:pt x="164250" y="122625"/>
                  </a:cubicBezTo>
                  <a:lnTo>
                    <a:pt x="167625" y="136688"/>
                  </a:lnTo>
                  <a:cubicBezTo>
                    <a:pt x="168188" y="138938"/>
                    <a:pt x="170438" y="141187"/>
                    <a:pt x="173250" y="141187"/>
                  </a:cubicBezTo>
                  <a:lnTo>
                    <a:pt x="174375" y="141187"/>
                  </a:lnTo>
                  <a:cubicBezTo>
                    <a:pt x="177750" y="141187"/>
                    <a:pt x="180000" y="138938"/>
                    <a:pt x="180000" y="135562"/>
                  </a:cubicBezTo>
                  <a:lnTo>
                    <a:pt x="180000" y="120938"/>
                  </a:lnTo>
                  <a:cubicBezTo>
                    <a:pt x="180000" y="119250"/>
                    <a:pt x="180562" y="118125"/>
                    <a:pt x="181688" y="117000"/>
                  </a:cubicBezTo>
                  <a:lnTo>
                    <a:pt x="185625" y="112500"/>
                  </a:lnTo>
                  <a:lnTo>
                    <a:pt x="190125" y="125437"/>
                  </a:lnTo>
                  <a:cubicBezTo>
                    <a:pt x="190688" y="127688"/>
                    <a:pt x="192938" y="129375"/>
                    <a:pt x="195188" y="129375"/>
                  </a:cubicBezTo>
                  <a:lnTo>
                    <a:pt x="200250" y="129375"/>
                  </a:lnTo>
                  <a:cubicBezTo>
                    <a:pt x="201938" y="129375"/>
                    <a:pt x="203062" y="128813"/>
                    <a:pt x="204188" y="127688"/>
                  </a:cubicBezTo>
                  <a:lnTo>
                    <a:pt x="206438" y="125437"/>
                  </a:lnTo>
                  <a:cubicBezTo>
                    <a:pt x="207563" y="124312"/>
                    <a:pt x="208687" y="123750"/>
                    <a:pt x="210375" y="123750"/>
                  </a:cubicBezTo>
                  <a:lnTo>
                    <a:pt x="213750" y="123750"/>
                  </a:lnTo>
                  <a:cubicBezTo>
                    <a:pt x="217125" y="123750"/>
                    <a:pt x="219375" y="126000"/>
                    <a:pt x="219375" y="129375"/>
                  </a:cubicBezTo>
                  <a:lnTo>
                    <a:pt x="219375" y="135000"/>
                  </a:lnTo>
                  <a:cubicBezTo>
                    <a:pt x="219375" y="138375"/>
                    <a:pt x="221625" y="140625"/>
                    <a:pt x="225000" y="140625"/>
                  </a:cubicBezTo>
                  <a:lnTo>
                    <a:pt x="245250" y="140625"/>
                  </a:lnTo>
                  <a:cubicBezTo>
                    <a:pt x="249188" y="140625"/>
                    <a:pt x="252000" y="144563"/>
                    <a:pt x="250313" y="147938"/>
                  </a:cubicBezTo>
                  <a:lnTo>
                    <a:pt x="248625" y="153000"/>
                  </a:lnTo>
                  <a:cubicBezTo>
                    <a:pt x="247500" y="155813"/>
                    <a:pt x="245250" y="157500"/>
                    <a:pt x="242437" y="156938"/>
                  </a:cubicBezTo>
                  <a:lnTo>
                    <a:pt x="215438" y="152437"/>
                  </a:lnTo>
                  <a:cubicBezTo>
                    <a:pt x="214312" y="152437"/>
                    <a:pt x="212625" y="152437"/>
                    <a:pt x="211500" y="152437"/>
                  </a:cubicBezTo>
                  <a:lnTo>
                    <a:pt x="188438" y="156938"/>
                  </a:lnTo>
                  <a:cubicBezTo>
                    <a:pt x="186187" y="157500"/>
                    <a:pt x="184500" y="156938"/>
                    <a:pt x="182250" y="156375"/>
                  </a:cubicBezTo>
                  <a:cubicBezTo>
                    <a:pt x="174937" y="153563"/>
                    <a:pt x="154688" y="146250"/>
                    <a:pt x="146250" y="146250"/>
                  </a:cubicBezTo>
                  <a:cubicBezTo>
                    <a:pt x="79313" y="146250"/>
                    <a:pt x="78750" y="191250"/>
                    <a:pt x="78750" y="208125"/>
                  </a:cubicBezTo>
                  <a:cubicBezTo>
                    <a:pt x="78750" y="230625"/>
                    <a:pt x="91687" y="247500"/>
                    <a:pt x="112500" y="247500"/>
                  </a:cubicBezTo>
                  <a:cubicBezTo>
                    <a:pt x="137250" y="247500"/>
                    <a:pt x="168750" y="246375"/>
                    <a:pt x="168750" y="292500"/>
                  </a:cubicBezTo>
                  <a:lnTo>
                    <a:pt x="168750" y="327375"/>
                  </a:lnTo>
                  <a:cubicBezTo>
                    <a:pt x="168750" y="334125"/>
                    <a:pt x="171000" y="340313"/>
                    <a:pt x="175500" y="345375"/>
                  </a:cubicBezTo>
                  <a:lnTo>
                    <a:pt x="191812" y="365063"/>
                  </a:lnTo>
                  <a:cubicBezTo>
                    <a:pt x="195188" y="369000"/>
                    <a:pt x="199688" y="371250"/>
                    <a:pt x="204750" y="371250"/>
                  </a:cubicBezTo>
                  <a:lnTo>
                    <a:pt x="218250" y="371250"/>
                  </a:lnTo>
                  <a:cubicBezTo>
                    <a:pt x="222750" y="371250"/>
                    <a:pt x="227250" y="369562"/>
                    <a:pt x="230063" y="366188"/>
                  </a:cubicBezTo>
                  <a:lnTo>
                    <a:pt x="243563" y="352687"/>
                  </a:lnTo>
                  <a:cubicBezTo>
                    <a:pt x="246375" y="349875"/>
                    <a:pt x="248062" y="347062"/>
                    <a:pt x="249750" y="343688"/>
                  </a:cubicBezTo>
                  <a:lnTo>
                    <a:pt x="261000" y="320625"/>
                  </a:lnTo>
                  <a:cubicBezTo>
                    <a:pt x="262688" y="316688"/>
                    <a:pt x="263813" y="312188"/>
                    <a:pt x="263813" y="308250"/>
                  </a:cubicBezTo>
                  <a:lnTo>
                    <a:pt x="263813" y="282375"/>
                  </a:lnTo>
                  <a:cubicBezTo>
                    <a:pt x="263813" y="277875"/>
                    <a:pt x="265500" y="273375"/>
                    <a:pt x="268875" y="270563"/>
                  </a:cubicBezTo>
                  <a:lnTo>
                    <a:pt x="298688" y="240750"/>
                  </a:lnTo>
                  <a:cubicBezTo>
                    <a:pt x="300938" y="238500"/>
                    <a:pt x="300938" y="234000"/>
                    <a:pt x="298125" y="232313"/>
                  </a:cubicBezTo>
                  <a:cubicBezTo>
                    <a:pt x="298125" y="232313"/>
                    <a:pt x="264375" y="213188"/>
                    <a:pt x="245813" y="177188"/>
                  </a:cubicBezTo>
                  <a:cubicBezTo>
                    <a:pt x="244125" y="173250"/>
                    <a:pt x="246375" y="168750"/>
                    <a:pt x="250875" y="168750"/>
                  </a:cubicBezTo>
                  <a:lnTo>
                    <a:pt x="253125" y="168750"/>
                  </a:lnTo>
                  <a:lnTo>
                    <a:pt x="285188" y="210375"/>
                  </a:lnTo>
                  <a:cubicBezTo>
                    <a:pt x="289125" y="215438"/>
                    <a:pt x="296438" y="216000"/>
                    <a:pt x="301500" y="212063"/>
                  </a:cubicBezTo>
                  <a:lnTo>
                    <a:pt x="320063" y="196313"/>
                  </a:lnTo>
                  <a:cubicBezTo>
                    <a:pt x="322875" y="194063"/>
                    <a:pt x="322875" y="189000"/>
                    <a:pt x="319500" y="187313"/>
                  </a:cubicBezTo>
                  <a:lnTo>
                    <a:pt x="302625" y="177188"/>
                  </a:lnTo>
                  <a:cubicBezTo>
                    <a:pt x="300375" y="175500"/>
                    <a:pt x="299250" y="172688"/>
                    <a:pt x="300375" y="169875"/>
                  </a:cubicBezTo>
                  <a:lnTo>
                    <a:pt x="300938" y="168750"/>
                  </a:lnTo>
                  <a:cubicBezTo>
                    <a:pt x="302625" y="165938"/>
                    <a:pt x="306000" y="164813"/>
                    <a:pt x="308813" y="166500"/>
                  </a:cubicBezTo>
                  <a:lnTo>
                    <a:pt x="329063" y="178875"/>
                  </a:lnTo>
                  <a:cubicBezTo>
                    <a:pt x="330750" y="180000"/>
                    <a:pt x="333000" y="180562"/>
                    <a:pt x="334688" y="180562"/>
                  </a:cubicBezTo>
                  <a:lnTo>
                    <a:pt x="340875" y="180562"/>
                  </a:lnTo>
                  <a:cubicBezTo>
                    <a:pt x="345375" y="180562"/>
                    <a:pt x="349313" y="183375"/>
                    <a:pt x="351000" y="187313"/>
                  </a:cubicBezTo>
                  <a:lnTo>
                    <a:pt x="367313" y="224438"/>
                  </a:lnTo>
                  <a:cubicBezTo>
                    <a:pt x="369000" y="228375"/>
                    <a:pt x="372938" y="231187"/>
                    <a:pt x="377438" y="231187"/>
                  </a:cubicBezTo>
                  <a:lnTo>
                    <a:pt x="377438" y="231187"/>
                  </a:lnTo>
                  <a:cubicBezTo>
                    <a:pt x="382500" y="231187"/>
                    <a:pt x="387000" y="226688"/>
                    <a:pt x="387000" y="221625"/>
                  </a:cubicBezTo>
                  <a:lnTo>
                    <a:pt x="387000" y="205875"/>
                  </a:lnTo>
                  <a:cubicBezTo>
                    <a:pt x="387000" y="204188"/>
                    <a:pt x="387563" y="202500"/>
                    <a:pt x="389250" y="201375"/>
                  </a:cubicBezTo>
                  <a:lnTo>
                    <a:pt x="402188" y="191250"/>
                  </a:lnTo>
                  <a:cubicBezTo>
                    <a:pt x="403312" y="198563"/>
                    <a:pt x="403875" y="206438"/>
                    <a:pt x="403875" y="214312"/>
                  </a:cubicBezTo>
                  <a:cubicBezTo>
                    <a:pt x="405000" y="318937"/>
                    <a:pt x="318937" y="405000"/>
                    <a:pt x="213750" y="405000"/>
                  </a:cubicBezTo>
                  <a:close/>
                </a:path>
              </a:pathLst>
            </a:custGeom>
            <a:solidFill>
              <a:srgbClr val="123F6E"/>
            </a:solidFill>
            <a:ln w="55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Light"/>
                <a:cs typeface="Segoe UI Light"/>
              </a:endParaRPr>
            </a:p>
          </p:txBody>
        </p:sp>
        <p:sp>
          <p:nvSpPr>
            <p:cNvPr id="120" name="MIO_PICTOGRAM_PART2">
              <a:extLst>
                <a:ext uri="{FF2B5EF4-FFF2-40B4-BE49-F238E27FC236}">
                  <a16:creationId xmlns:a16="http://schemas.microsoft.com/office/drawing/2014/main" id="{5181BDDE-AADF-4200-A246-7DF08A270D82}"/>
                </a:ext>
              </a:extLst>
            </p:cNvPr>
            <p:cNvSpPr/>
            <p:nvPr>
              <p:custDataLst>
                <p:tags r:id="rId26"/>
              </p:custDataLst>
            </p:nvPr>
          </p:nvSpPr>
          <p:spPr>
            <a:xfrm>
              <a:off x="1090026" y="3772674"/>
              <a:ext cx="30000" cy="37500"/>
            </a:xfrm>
            <a:custGeom>
              <a:avLst/>
              <a:gdLst>
                <a:gd name="connsiteX0" fmla="*/ 9000 w 22500"/>
                <a:gd name="connsiteY0" fmla="*/ 25875 h 28125"/>
                <a:gd name="connsiteX1" fmla="*/ 9000 w 22500"/>
                <a:gd name="connsiteY1" fmla="*/ 31500 h 28125"/>
                <a:gd name="connsiteX2" fmla="*/ 14625 w 22500"/>
                <a:gd name="connsiteY2" fmla="*/ 31500 h 28125"/>
                <a:gd name="connsiteX3" fmla="*/ 20250 w 22500"/>
                <a:gd name="connsiteY3" fmla="*/ 25875 h 28125"/>
                <a:gd name="connsiteX4" fmla="*/ 20250 w 22500"/>
                <a:gd name="connsiteY4" fmla="*/ 20250 h 28125"/>
                <a:gd name="connsiteX5" fmla="*/ 25875 w 22500"/>
                <a:gd name="connsiteY5" fmla="*/ 20250 h 28125"/>
                <a:gd name="connsiteX6" fmla="*/ 25875 w 22500"/>
                <a:gd name="connsiteY6" fmla="*/ 11250 h 28125"/>
                <a:gd name="connsiteX7" fmla="*/ 24188 w 22500"/>
                <a:gd name="connsiteY7" fmla="*/ 7313 h 28125"/>
                <a:gd name="connsiteX8" fmla="*/ 18563 w 22500"/>
                <a:gd name="connsiteY8" fmla="*/ 1688 h 28125"/>
                <a:gd name="connsiteX9" fmla="*/ 10687 w 22500"/>
                <a:gd name="connsiteY9" fmla="*/ 1688 h 28125"/>
                <a:gd name="connsiteX10" fmla="*/ 1688 w 22500"/>
                <a:gd name="connsiteY10" fmla="*/ 10687 h 28125"/>
                <a:gd name="connsiteX11" fmla="*/ 1688 w 22500"/>
                <a:gd name="connsiteY11" fmla="*/ 18563 h 28125"/>
                <a:gd name="connsiteX12" fmla="*/ 9000 w 22500"/>
                <a:gd name="connsiteY12" fmla="*/ 25875 h 2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500" h="28125">
                  <a:moveTo>
                    <a:pt x="9000" y="25875"/>
                  </a:moveTo>
                  <a:lnTo>
                    <a:pt x="9000" y="31500"/>
                  </a:lnTo>
                  <a:lnTo>
                    <a:pt x="14625" y="31500"/>
                  </a:lnTo>
                  <a:cubicBezTo>
                    <a:pt x="18000" y="31500"/>
                    <a:pt x="20250" y="29250"/>
                    <a:pt x="20250" y="25875"/>
                  </a:cubicBezTo>
                  <a:lnTo>
                    <a:pt x="20250" y="20250"/>
                  </a:lnTo>
                  <a:lnTo>
                    <a:pt x="25875" y="20250"/>
                  </a:lnTo>
                  <a:lnTo>
                    <a:pt x="25875" y="11250"/>
                  </a:lnTo>
                  <a:cubicBezTo>
                    <a:pt x="25875" y="9563"/>
                    <a:pt x="25313" y="8438"/>
                    <a:pt x="24188" y="7313"/>
                  </a:cubicBezTo>
                  <a:lnTo>
                    <a:pt x="18563" y="1688"/>
                  </a:lnTo>
                  <a:cubicBezTo>
                    <a:pt x="16312" y="-563"/>
                    <a:pt x="12938" y="-563"/>
                    <a:pt x="10687" y="1688"/>
                  </a:cubicBezTo>
                  <a:lnTo>
                    <a:pt x="1688" y="10687"/>
                  </a:lnTo>
                  <a:cubicBezTo>
                    <a:pt x="-563" y="12938"/>
                    <a:pt x="-563" y="16312"/>
                    <a:pt x="1688" y="18563"/>
                  </a:cubicBezTo>
                  <a:lnTo>
                    <a:pt x="9000" y="25875"/>
                  </a:lnTo>
                  <a:close/>
                </a:path>
              </a:pathLst>
            </a:custGeom>
            <a:solidFill>
              <a:srgbClr val="123F6E"/>
            </a:solidFill>
            <a:ln w="55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Light"/>
                <a:cs typeface="Segoe UI Light"/>
              </a:endParaRPr>
            </a:p>
          </p:txBody>
        </p:sp>
      </p:grpSp>
      <p:grpSp>
        <p:nvGrpSpPr>
          <p:cNvPr id="117" name="World 04">
            <a:extLst>
              <a:ext uri="{FF2B5EF4-FFF2-40B4-BE49-F238E27FC236}">
                <a16:creationId xmlns:a16="http://schemas.microsoft.com/office/drawing/2014/main" id="{61CC84D1-49CD-4FD8-AB53-3D561BAF509C}"/>
              </a:ext>
            </a:extLst>
          </p:cNvPr>
          <p:cNvGrpSpPr>
            <a:grpSpLocks/>
          </p:cNvGrpSpPr>
          <p:nvPr>
            <p:custDataLst>
              <p:tags r:id="rId22"/>
            </p:custDataLst>
          </p:nvPr>
        </p:nvGrpSpPr>
        <p:grpSpPr>
          <a:xfrm>
            <a:off x="9152482" y="5395874"/>
            <a:ext cx="197537" cy="197537"/>
            <a:chOff x="952026" y="3679674"/>
            <a:chExt cx="570000" cy="570000"/>
          </a:xfrm>
        </p:grpSpPr>
        <p:sp>
          <p:nvSpPr>
            <p:cNvPr id="115" name="MIO_PICTOGRAM_PART2">
              <a:extLst>
                <a:ext uri="{FF2B5EF4-FFF2-40B4-BE49-F238E27FC236}">
                  <a16:creationId xmlns:a16="http://schemas.microsoft.com/office/drawing/2014/main" id="{D6441599-B7DD-4866-84F8-B31D45B1C418}"/>
                </a:ext>
              </a:extLst>
            </p:cNvPr>
            <p:cNvSpPr/>
            <p:nvPr>
              <p:custDataLst>
                <p:tags r:id="rId23"/>
              </p:custDataLst>
            </p:nvPr>
          </p:nvSpPr>
          <p:spPr>
            <a:xfrm>
              <a:off x="952026" y="3679674"/>
              <a:ext cx="570000" cy="570000"/>
            </a:xfrm>
            <a:custGeom>
              <a:avLst/>
              <a:gdLst>
                <a:gd name="connsiteX0" fmla="*/ 213750 w 427500"/>
                <a:gd name="connsiteY0" fmla="*/ 0 h 427500"/>
                <a:gd name="connsiteX1" fmla="*/ 0 w 427500"/>
                <a:gd name="connsiteY1" fmla="*/ 213750 h 427500"/>
                <a:gd name="connsiteX2" fmla="*/ 213750 w 427500"/>
                <a:gd name="connsiteY2" fmla="*/ 427500 h 427500"/>
                <a:gd name="connsiteX3" fmla="*/ 427500 w 427500"/>
                <a:gd name="connsiteY3" fmla="*/ 213750 h 427500"/>
                <a:gd name="connsiteX4" fmla="*/ 213750 w 427500"/>
                <a:gd name="connsiteY4" fmla="*/ 0 h 427500"/>
                <a:gd name="connsiteX5" fmla="*/ 213750 w 427500"/>
                <a:gd name="connsiteY5" fmla="*/ 405000 h 427500"/>
                <a:gd name="connsiteX6" fmla="*/ 22500 w 427500"/>
                <a:gd name="connsiteY6" fmla="*/ 213750 h 427500"/>
                <a:gd name="connsiteX7" fmla="*/ 213750 w 427500"/>
                <a:gd name="connsiteY7" fmla="*/ 22500 h 427500"/>
                <a:gd name="connsiteX8" fmla="*/ 290813 w 427500"/>
                <a:gd name="connsiteY8" fmla="*/ 38812 h 427500"/>
                <a:gd name="connsiteX9" fmla="*/ 272813 w 427500"/>
                <a:gd name="connsiteY9" fmla="*/ 53438 h 427500"/>
                <a:gd name="connsiteX10" fmla="*/ 265500 w 427500"/>
                <a:gd name="connsiteY10" fmla="*/ 56250 h 427500"/>
                <a:gd name="connsiteX11" fmla="*/ 254813 w 427500"/>
                <a:gd name="connsiteY11" fmla="*/ 56250 h 427500"/>
                <a:gd name="connsiteX12" fmla="*/ 250875 w 427500"/>
                <a:gd name="connsiteY12" fmla="*/ 55687 h 427500"/>
                <a:gd name="connsiteX13" fmla="*/ 207563 w 427500"/>
                <a:gd name="connsiteY13" fmla="*/ 39375 h 427500"/>
                <a:gd name="connsiteX14" fmla="*/ 156938 w 427500"/>
                <a:gd name="connsiteY14" fmla="*/ 56250 h 427500"/>
                <a:gd name="connsiteX15" fmla="*/ 162000 w 427500"/>
                <a:gd name="connsiteY15" fmla="*/ 73125 h 427500"/>
                <a:gd name="connsiteX16" fmla="*/ 163125 w 427500"/>
                <a:gd name="connsiteY16" fmla="*/ 73125 h 427500"/>
                <a:gd name="connsiteX17" fmla="*/ 178875 w 427500"/>
                <a:gd name="connsiteY17" fmla="*/ 73125 h 427500"/>
                <a:gd name="connsiteX18" fmla="*/ 188438 w 427500"/>
                <a:gd name="connsiteY18" fmla="*/ 68063 h 427500"/>
                <a:gd name="connsiteX19" fmla="*/ 194625 w 427500"/>
                <a:gd name="connsiteY19" fmla="*/ 58500 h 427500"/>
                <a:gd name="connsiteX20" fmla="*/ 199125 w 427500"/>
                <a:gd name="connsiteY20" fmla="*/ 56250 h 427500"/>
                <a:gd name="connsiteX21" fmla="*/ 208125 w 427500"/>
                <a:gd name="connsiteY21" fmla="*/ 56250 h 427500"/>
                <a:gd name="connsiteX22" fmla="*/ 196313 w 427500"/>
                <a:gd name="connsiteY22" fmla="*/ 75938 h 427500"/>
                <a:gd name="connsiteX23" fmla="*/ 181688 w 427500"/>
                <a:gd name="connsiteY23" fmla="*/ 84375 h 427500"/>
                <a:gd name="connsiteX24" fmla="*/ 166500 w 427500"/>
                <a:gd name="connsiteY24" fmla="*/ 84375 h 427500"/>
                <a:gd name="connsiteX25" fmla="*/ 160313 w 427500"/>
                <a:gd name="connsiteY25" fmla="*/ 86062 h 427500"/>
                <a:gd name="connsiteX26" fmla="*/ 146250 w 427500"/>
                <a:gd name="connsiteY26" fmla="*/ 95625 h 427500"/>
                <a:gd name="connsiteX27" fmla="*/ 135000 w 427500"/>
                <a:gd name="connsiteY27" fmla="*/ 95625 h 427500"/>
                <a:gd name="connsiteX28" fmla="*/ 129375 w 427500"/>
                <a:gd name="connsiteY28" fmla="*/ 101250 h 427500"/>
                <a:gd name="connsiteX29" fmla="*/ 129375 w 427500"/>
                <a:gd name="connsiteY29" fmla="*/ 106875 h 427500"/>
                <a:gd name="connsiteX30" fmla="*/ 123750 w 427500"/>
                <a:gd name="connsiteY30" fmla="*/ 112500 h 427500"/>
                <a:gd name="connsiteX31" fmla="*/ 118688 w 427500"/>
                <a:gd name="connsiteY31" fmla="*/ 112500 h 427500"/>
                <a:gd name="connsiteX32" fmla="*/ 109125 w 427500"/>
                <a:gd name="connsiteY32" fmla="*/ 117563 h 427500"/>
                <a:gd name="connsiteX33" fmla="*/ 102375 w 427500"/>
                <a:gd name="connsiteY33" fmla="*/ 128250 h 427500"/>
                <a:gd name="connsiteX34" fmla="*/ 101250 w 427500"/>
                <a:gd name="connsiteY34" fmla="*/ 131625 h 427500"/>
                <a:gd name="connsiteX35" fmla="*/ 101250 w 427500"/>
                <a:gd name="connsiteY35" fmla="*/ 135000 h 427500"/>
                <a:gd name="connsiteX36" fmla="*/ 106875 w 427500"/>
                <a:gd name="connsiteY36" fmla="*/ 140625 h 427500"/>
                <a:gd name="connsiteX37" fmla="*/ 127125 w 427500"/>
                <a:gd name="connsiteY37" fmla="*/ 140625 h 427500"/>
                <a:gd name="connsiteX38" fmla="*/ 131062 w 427500"/>
                <a:gd name="connsiteY38" fmla="*/ 138938 h 427500"/>
                <a:gd name="connsiteX39" fmla="*/ 148500 w 427500"/>
                <a:gd name="connsiteY39" fmla="*/ 121500 h 427500"/>
                <a:gd name="connsiteX40" fmla="*/ 156375 w 427500"/>
                <a:gd name="connsiteY40" fmla="*/ 118125 h 427500"/>
                <a:gd name="connsiteX41" fmla="*/ 158625 w 427500"/>
                <a:gd name="connsiteY41" fmla="*/ 118125 h 427500"/>
                <a:gd name="connsiteX42" fmla="*/ 164250 w 427500"/>
                <a:gd name="connsiteY42" fmla="*/ 122625 h 427500"/>
                <a:gd name="connsiteX43" fmla="*/ 167625 w 427500"/>
                <a:gd name="connsiteY43" fmla="*/ 136688 h 427500"/>
                <a:gd name="connsiteX44" fmla="*/ 173250 w 427500"/>
                <a:gd name="connsiteY44" fmla="*/ 141187 h 427500"/>
                <a:gd name="connsiteX45" fmla="*/ 174375 w 427500"/>
                <a:gd name="connsiteY45" fmla="*/ 141187 h 427500"/>
                <a:gd name="connsiteX46" fmla="*/ 180000 w 427500"/>
                <a:gd name="connsiteY46" fmla="*/ 135562 h 427500"/>
                <a:gd name="connsiteX47" fmla="*/ 180000 w 427500"/>
                <a:gd name="connsiteY47" fmla="*/ 120938 h 427500"/>
                <a:gd name="connsiteX48" fmla="*/ 181688 w 427500"/>
                <a:gd name="connsiteY48" fmla="*/ 117000 h 427500"/>
                <a:gd name="connsiteX49" fmla="*/ 185625 w 427500"/>
                <a:gd name="connsiteY49" fmla="*/ 112500 h 427500"/>
                <a:gd name="connsiteX50" fmla="*/ 190125 w 427500"/>
                <a:gd name="connsiteY50" fmla="*/ 125437 h 427500"/>
                <a:gd name="connsiteX51" fmla="*/ 195188 w 427500"/>
                <a:gd name="connsiteY51" fmla="*/ 129375 h 427500"/>
                <a:gd name="connsiteX52" fmla="*/ 200250 w 427500"/>
                <a:gd name="connsiteY52" fmla="*/ 129375 h 427500"/>
                <a:gd name="connsiteX53" fmla="*/ 204188 w 427500"/>
                <a:gd name="connsiteY53" fmla="*/ 127688 h 427500"/>
                <a:gd name="connsiteX54" fmla="*/ 206438 w 427500"/>
                <a:gd name="connsiteY54" fmla="*/ 125437 h 427500"/>
                <a:gd name="connsiteX55" fmla="*/ 210375 w 427500"/>
                <a:gd name="connsiteY55" fmla="*/ 123750 h 427500"/>
                <a:gd name="connsiteX56" fmla="*/ 213750 w 427500"/>
                <a:gd name="connsiteY56" fmla="*/ 123750 h 427500"/>
                <a:gd name="connsiteX57" fmla="*/ 219375 w 427500"/>
                <a:gd name="connsiteY57" fmla="*/ 129375 h 427500"/>
                <a:gd name="connsiteX58" fmla="*/ 219375 w 427500"/>
                <a:gd name="connsiteY58" fmla="*/ 135000 h 427500"/>
                <a:gd name="connsiteX59" fmla="*/ 225000 w 427500"/>
                <a:gd name="connsiteY59" fmla="*/ 140625 h 427500"/>
                <a:gd name="connsiteX60" fmla="*/ 245250 w 427500"/>
                <a:gd name="connsiteY60" fmla="*/ 140625 h 427500"/>
                <a:gd name="connsiteX61" fmla="*/ 250313 w 427500"/>
                <a:gd name="connsiteY61" fmla="*/ 147938 h 427500"/>
                <a:gd name="connsiteX62" fmla="*/ 248625 w 427500"/>
                <a:gd name="connsiteY62" fmla="*/ 153000 h 427500"/>
                <a:gd name="connsiteX63" fmla="*/ 242437 w 427500"/>
                <a:gd name="connsiteY63" fmla="*/ 156938 h 427500"/>
                <a:gd name="connsiteX64" fmla="*/ 215438 w 427500"/>
                <a:gd name="connsiteY64" fmla="*/ 152437 h 427500"/>
                <a:gd name="connsiteX65" fmla="*/ 211500 w 427500"/>
                <a:gd name="connsiteY65" fmla="*/ 152437 h 427500"/>
                <a:gd name="connsiteX66" fmla="*/ 188438 w 427500"/>
                <a:gd name="connsiteY66" fmla="*/ 156938 h 427500"/>
                <a:gd name="connsiteX67" fmla="*/ 182250 w 427500"/>
                <a:gd name="connsiteY67" fmla="*/ 156375 h 427500"/>
                <a:gd name="connsiteX68" fmla="*/ 146250 w 427500"/>
                <a:gd name="connsiteY68" fmla="*/ 146250 h 427500"/>
                <a:gd name="connsiteX69" fmla="*/ 78750 w 427500"/>
                <a:gd name="connsiteY69" fmla="*/ 208125 h 427500"/>
                <a:gd name="connsiteX70" fmla="*/ 112500 w 427500"/>
                <a:gd name="connsiteY70" fmla="*/ 247500 h 427500"/>
                <a:gd name="connsiteX71" fmla="*/ 168750 w 427500"/>
                <a:gd name="connsiteY71" fmla="*/ 292500 h 427500"/>
                <a:gd name="connsiteX72" fmla="*/ 168750 w 427500"/>
                <a:gd name="connsiteY72" fmla="*/ 327375 h 427500"/>
                <a:gd name="connsiteX73" fmla="*/ 175500 w 427500"/>
                <a:gd name="connsiteY73" fmla="*/ 345375 h 427500"/>
                <a:gd name="connsiteX74" fmla="*/ 191812 w 427500"/>
                <a:gd name="connsiteY74" fmla="*/ 365063 h 427500"/>
                <a:gd name="connsiteX75" fmla="*/ 204750 w 427500"/>
                <a:gd name="connsiteY75" fmla="*/ 371250 h 427500"/>
                <a:gd name="connsiteX76" fmla="*/ 218250 w 427500"/>
                <a:gd name="connsiteY76" fmla="*/ 371250 h 427500"/>
                <a:gd name="connsiteX77" fmla="*/ 230063 w 427500"/>
                <a:gd name="connsiteY77" fmla="*/ 366188 h 427500"/>
                <a:gd name="connsiteX78" fmla="*/ 243563 w 427500"/>
                <a:gd name="connsiteY78" fmla="*/ 352687 h 427500"/>
                <a:gd name="connsiteX79" fmla="*/ 249750 w 427500"/>
                <a:gd name="connsiteY79" fmla="*/ 343688 h 427500"/>
                <a:gd name="connsiteX80" fmla="*/ 261000 w 427500"/>
                <a:gd name="connsiteY80" fmla="*/ 320625 h 427500"/>
                <a:gd name="connsiteX81" fmla="*/ 263813 w 427500"/>
                <a:gd name="connsiteY81" fmla="*/ 308250 h 427500"/>
                <a:gd name="connsiteX82" fmla="*/ 263813 w 427500"/>
                <a:gd name="connsiteY82" fmla="*/ 282375 h 427500"/>
                <a:gd name="connsiteX83" fmla="*/ 268875 w 427500"/>
                <a:gd name="connsiteY83" fmla="*/ 270563 h 427500"/>
                <a:gd name="connsiteX84" fmla="*/ 298688 w 427500"/>
                <a:gd name="connsiteY84" fmla="*/ 240750 h 427500"/>
                <a:gd name="connsiteX85" fmla="*/ 298125 w 427500"/>
                <a:gd name="connsiteY85" fmla="*/ 232313 h 427500"/>
                <a:gd name="connsiteX86" fmla="*/ 245813 w 427500"/>
                <a:gd name="connsiteY86" fmla="*/ 177188 h 427500"/>
                <a:gd name="connsiteX87" fmla="*/ 250875 w 427500"/>
                <a:gd name="connsiteY87" fmla="*/ 168750 h 427500"/>
                <a:gd name="connsiteX88" fmla="*/ 253125 w 427500"/>
                <a:gd name="connsiteY88" fmla="*/ 168750 h 427500"/>
                <a:gd name="connsiteX89" fmla="*/ 285188 w 427500"/>
                <a:gd name="connsiteY89" fmla="*/ 210375 h 427500"/>
                <a:gd name="connsiteX90" fmla="*/ 301500 w 427500"/>
                <a:gd name="connsiteY90" fmla="*/ 212063 h 427500"/>
                <a:gd name="connsiteX91" fmla="*/ 320063 w 427500"/>
                <a:gd name="connsiteY91" fmla="*/ 196313 h 427500"/>
                <a:gd name="connsiteX92" fmla="*/ 319500 w 427500"/>
                <a:gd name="connsiteY92" fmla="*/ 187313 h 427500"/>
                <a:gd name="connsiteX93" fmla="*/ 302625 w 427500"/>
                <a:gd name="connsiteY93" fmla="*/ 177188 h 427500"/>
                <a:gd name="connsiteX94" fmla="*/ 300375 w 427500"/>
                <a:gd name="connsiteY94" fmla="*/ 169875 h 427500"/>
                <a:gd name="connsiteX95" fmla="*/ 300938 w 427500"/>
                <a:gd name="connsiteY95" fmla="*/ 168750 h 427500"/>
                <a:gd name="connsiteX96" fmla="*/ 308813 w 427500"/>
                <a:gd name="connsiteY96" fmla="*/ 166500 h 427500"/>
                <a:gd name="connsiteX97" fmla="*/ 329063 w 427500"/>
                <a:gd name="connsiteY97" fmla="*/ 178875 h 427500"/>
                <a:gd name="connsiteX98" fmla="*/ 334688 w 427500"/>
                <a:gd name="connsiteY98" fmla="*/ 180562 h 427500"/>
                <a:gd name="connsiteX99" fmla="*/ 340875 w 427500"/>
                <a:gd name="connsiteY99" fmla="*/ 180562 h 427500"/>
                <a:gd name="connsiteX100" fmla="*/ 351000 w 427500"/>
                <a:gd name="connsiteY100" fmla="*/ 187313 h 427500"/>
                <a:gd name="connsiteX101" fmla="*/ 367313 w 427500"/>
                <a:gd name="connsiteY101" fmla="*/ 224438 h 427500"/>
                <a:gd name="connsiteX102" fmla="*/ 377438 w 427500"/>
                <a:gd name="connsiteY102" fmla="*/ 231187 h 427500"/>
                <a:gd name="connsiteX103" fmla="*/ 377438 w 427500"/>
                <a:gd name="connsiteY103" fmla="*/ 231187 h 427500"/>
                <a:gd name="connsiteX104" fmla="*/ 387000 w 427500"/>
                <a:gd name="connsiteY104" fmla="*/ 221625 h 427500"/>
                <a:gd name="connsiteX105" fmla="*/ 387000 w 427500"/>
                <a:gd name="connsiteY105" fmla="*/ 205875 h 427500"/>
                <a:gd name="connsiteX106" fmla="*/ 389250 w 427500"/>
                <a:gd name="connsiteY106" fmla="*/ 201375 h 427500"/>
                <a:gd name="connsiteX107" fmla="*/ 402188 w 427500"/>
                <a:gd name="connsiteY107" fmla="*/ 191250 h 427500"/>
                <a:gd name="connsiteX108" fmla="*/ 403875 w 427500"/>
                <a:gd name="connsiteY108" fmla="*/ 214312 h 427500"/>
                <a:gd name="connsiteX109" fmla="*/ 213750 w 427500"/>
                <a:gd name="connsiteY109" fmla="*/ 405000 h 42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27500" h="427500">
                  <a:moveTo>
                    <a:pt x="213750" y="0"/>
                  </a:moveTo>
                  <a:cubicBezTo>
                    <a:pt x="95625" y="0"/>
                    <a:pt x="0" y="95625"/>
                    <a:pt x="0" y="213750"/>
                  </a:cubicBezTo>
                  <a:cubicBezTo>
                    <a:pt x="0" y="331875"/>
                    <a:pt x="95625" y="427500"/>
                    <a:pt x="213750" y="427500"/>
                  </a:cubicBezTo>
                  <a:cubicBezTo>
                    <a:pt x="331875" y="427500"/>
                    <a:pt x="427500" y="331875"/>
                    <a:pt x="427500" y="213750"/>
                  </a:cubicBezTo>
                  <a:cubicBezTo>
                    <a:pt x="427500" y="95625"/>
                    <a:pt x="331875" y="0"/>
                    <a:pt x="213750" y="0"/>
                  </a:cubicBezTo>
                  <a:close/>
                  <a:moveTo>
                    <a:pt x="213750" y="405000"/>
                  </a:moveTo>
                  <a:cubicBezTo>
                    <a:pt x="108562" y="405000"/>
                    <a:pt x="22500" y="318937"/>
                    <a:pt x="22500" y="213750"/>
                  </a:cubicBezTo>
                  <a:cubicBezTo>
                    <a:pt x="22500" y="108562"/>
                    <a:pt x="108562" y="22500"/>
                    <a:pt x="213750" y="22500"/>
                  </a:cubicBezTo>
                  <a:cubicBezTo>
                    <a:pt x="241313" y="22500"/>
                    <a:pt x="267188" y="28125"/>
                    <a:pt x="290813" y="38812"/>
                  </a:cubicBezTo>
                  <a:lnTo>
                    <a:pt x="272813" y="53438"/>
                  </a:lnTo>
                  <a:cubicBezTo>
                    <a:pt x="270563" y="55125"/>
                    <a:pt x="268313" y="56250"/>
                    <a:pt x="265500" y="56250"/>
                  </a:cubicBezTo>
                  <a:lnTo>
                    <a:pt x="254813" y="56250"/>
                  </a:lnTo>
                  <a:cubicBezTo>
                    <a:pt x="253687" y="56250"/>
                    <a:pt x="252000" y="56250"/>
                    <a:pt x="250875" y="55687"/>
                  </a:cubicBezTo>
                  <a:cubicBezTo>
                    <a:pt x="250875" y="55687"/>
                    <a:pt x="223313" y="39375"/>
                    <a:pt x="207563" y="39375"/>
                  </a:cubicBezTo>
                  <a:cubicBezTo>
                    <a:pt x="192375" y="39375"/>
                    <a:pt x="167625" y="48938"/>
                    <a:pt x="156938" y="56250"/>
                  </a:cubicBezTo>
                  <a:cubicBezTo>
                    <a:pt x="140625" y="66938"/>
                    <a:pt x="158062" y="72000"/>
                    <a:pt x="162000" y="73125"/>
                  </a:cubicBezTo>
                  <a:cubicBezTo>
                    <a:pt x="162563" y="73125"/>
                    <a:pt x="163125" y="73125"/>
                    <a:pt x="163125" y="73125"/>
                  </a:cubicBezTo>
                  <a:lnTo>
                    <a:pt x="178875" y="73125"/>
                  </a:lnTo>
                  <a:cubicBezTo>
                    <a:pt x="182813" y="73125"/>
                    <a:pt x="186187" y="71438"/>
                    <a:pt x="188438" y="68063"/>
                  </a:cubicBezTo>
                  <a:lnTo>
                    <a:pt x="194625" y="58500"/>
                  </a:lnTo>
                  <a:cubicBezTo>
                    <a:pt x="195750" y="56813"/>
                    <a:pt x="197437" y="56250"/>
                    <a:pt x="199125" y="56250"/>
                  </a:cubicBezTo>
                  <a:lnTo>
                    <a:pt x="208125" y="56250"/>
                  </a:lnTo>
                  <a:lnTo>
                    <a:pt x="196313" y="75938"/>
                  </a:lnTo>
                  <a:cubicBezTo>
                    <a:pt x="193500" y="81000"/>
                    <a:pt x="187875" y="84375"/>
                    <a:pt x="181688" y="84375"/>
                  </a:cubicBezTo>
                  <a:lnTo>
                    <a:pt x="166500" y="84375"/>
                  </a:lnTo>
                  <a:cubicBezTo>
                    <a:pt x="164250" y="84375"/>
                    <a:pt x="162000" y="84938"/>
                    <a:pt x="160313" y="86062"/>
                  </a:cubicBezTo>
                  <a:lnTo>
                    <a:pt x="146250" y="95625"/>
                  </a:lnTo>
                  <a:lnTo>
                    <a:pt x="135000" y="95625"/>
                  </a:lnTo>
                  <a:cubicBezTo>
                    <a:pt x="131625" y="95625"/>
                    <a:pt x="129375" y="97875"/>
                    <a:pt x="129375" y="101250"/>
                  </a:cubicBezTo>
                  <a:lnTo>
                    <a:pt x="129375" y="106875"/>
                  </a:lnTo>
                  <a:cubicBezTo>
                    <a:pt x="129375" y="110250"/>
                    <a:pt x="127125" y="112500"/>
                    <a:pt x="123750" y="112500"/>
                  </a:cubicBezTo>
                  <a:lnTo>
                    <a:pt x="118688" y="112500"/>
                  </a:lnTo>
                  <a:cubicBezTo>
                    <a:pt x="114750" y="112500"/>
                    <a:pt x="111375" y="114187"/>
                    <a:pt x="109125" y="117563"/>
                  </a:cubicBezTo>
                  <a:lnTo>
                    <a:pt x="102375" y="128250"/>
                  </a:lnTo>
                  <a:cubicBezTo>
                    <a:pt x="101813" y="129375"/>
                    <a:pt x="101250" y="130500"/>
                    <a:pt x="101250" y="131625"/>
                  </a:cubicBezTo>
                  <a:lnTo>
                    <a:pt x="101250" y="135000"/>
                  </a:lnTo>
                  <a:cubicBezTo>
                    <a:pt x="101250" y="138375"/>
                    <a:pt x="103500" y="140625"/>
                    <a:pt x="106875" y="140625"/>
                  </a:cubicBezTo>
                  <a:lnTo>
                    <a:pt x="127125" y="140625"/>
                  </a:lnTo>
                  <a:cubicBezTo>
                    <a:pt x="128813" y="140625"/>
                    <a:pt x="129937" y="140063"/>
                    <a:pt x="131062" y="138938"/>
                  </a:cubicBezTo>
                  <a:lnTo>
                    <a:pt x="148500" y="121500"/>
                  </a:lnTo>
                  <a:cubicBezTo>
                    <a:pt x="150750" y="119250"/>
                    <a:pt x="153563" y="118125"/>
                    <a:pt x="156375" y="118125"/>
                  </a:cubicBezTo>
                  <a:lnTo>
                    <a:pt x="158625" y="118125"/>
                  </a:lnTo>
                  <a:cubicBezTo>
                    <a:pt x="161438" y="118125"/>
                    <a:pt x="163687" y="119812"/>
                    <a:pt x="164250" y="122625"/>
                  </a:cubicBezTo>
                  <a:lnTo>
                    <a:pt x="167625" y="136688"/>
                  </a:lnTo>
                  <a:cubicBezTo>
                    <a:pt x="168188" y="138938"/>
                    <a:pt x="170438" y="141187"/>
                    <a:pt x="173250" y="141187"/>
                  </a:cubicBezTo>
                  <a:lnTo>
                    <a:pt x="174375" y="141187"/>
                  </a:lnTo>
                  <a:cubicBezTo>
                    <a:pt x="177750" y="141187"/>
                    <a:pt x="180000" y="138938"/>
                    <a:pt x="180000" y="135562"/>
                  </a:cubicBezTo>
                  <a:lnTo>
                    <a:pt x="180000" y="120938"/>
                  </a:lnTo>
                  <a:cubicBezTo>
                    <a:pt x="180000" y="119250"/>
                    <a:pt x="180562" y="118125"/>
                    <a:pt x="181688" y="117000"/>
                  </a:cubicBezTo>
                  <a:lnTo>
                    <a:pt x="185625" y="112500"/>
                  </a:lnTo>
                  <a:lnTo>
                    <a:pt x="190125" y="125437"/>
                  </a:lnTo>
                  <a:cubicBezTo>
                    <a:pt x="190688" y="127688"/>
                    <a:pt x="192938" y="129375"/>
                    <a:pt x="195188" y="129375"/>
                  </a:cubicBezTo>
                  <a:lnTo>
                    <a:pt x="200250" y="129375"/>
                  </a:lnTo>
                  <a:cubicBezTo>
                    <a:pt x="201938" y="129375"/>
                    <a:pt x="203062" y="128813"/>
                    <a:pt x="204188" y="127688"/>
                  </a:cubicBezTo>
                  <a:lnTo>
                    <a:pt x="206438" y="125437"/>
                  </a:lnTo>
                  <a:cubicBezTo>
                    <a:pt x="207563" y="124312"/>
                    <a:pt x="208687" y="123750"/>
                    <a:pt x="210375" y="123750"/>
                  </a:cubicBezTo>
                  <a:lnTo>
                    <a:pt x="213750" y="123750"/>
                  </a:lnTo>
                  <a:cubicBezTo>
                    <a:pt x="217125" y="123750"/>
                    <a:pt x="219375" y="126000"/>
                    <a:pt x="219375" y="129375"/>
                  </a:cubicBezTo>
                  <a:lnTo>
                    <a:pt x="219375" y="135000"/>
                  </a:lnTo>
                  <a:cubicBezTo>
                    <a:pt x="219375" y="138375"/>
                    <a:pt x="221625" y="140625"/>
                    <a:pt x="225000" y="140625"/>
                  </a:cubicBezTo>
                  <a:lnTo>
                    <a:pt x="245250" y="140625"/>
                  </a:lnTo>
                  <a:cubicBezTo>
                    <a:pt x="249188" y="140625"/>
                    <a:pt x="252000" y="144563"/>
                    <a:pt x="250313" y="147938"/>
                  </a:cubicBezTo>
                  <a:lnTo>
                    <a:pt x="248625" y="153000"/>
                  </a:lnTo>
                  <a:cubicBezTo>
                    <a:pt x="247500" y="155813"/>
                    <a:pt x="245250" y="157500"/>
                    <a:pt x="242437" y="156938"/>
                  </a:cubicBezTo>
                  <a:lnTo>
                    <a:pt x="215438" y="152437"/>
                  </a:lnTo>
                  <a:cubicBezTo>
                    <a:pt x="214312" y="152437"/>
                    <a:pt x="212625" y="152437"/>
                    <a:pt x="211500" y="152437"/>
                  </a:cubicBezTo>
                  <a:lnTo>
                    <a:pt x="188438" y="156938"/>
                  </a:lnTo>
                  <a:cubicBezTo>
                    <a:pt x="186187" y="157500"/>
                    <a:pt x="184500" y="156938"/>
                    <a:pt x="182250" y="156375"/>
                  </a:cubicBezTo>
                  <a:cubicBezTo>
                    <a:pt x="174937" y="153563"/>
                    <a:pt x="154688" y="146250"/>
                    <a:pt x="146250" y="146250"/>
                  </a:cubicBezTo>
                  <a:cubicBezTo>
                    <a:pt x="79313" y="146250"/>
                    <a:pt x="78750" y="191250"/>
                    <a:pt x="78750" y="208125"/>
                  </a:cubicBezTo>
                  <a:cubicBezTo>
                    <a:pt x="78750" y="230625"/>
                    <a:pt x="91687" y="247500"/>
                    <a:pt x="112500" y="247500"/>
                  </a:cubicBezTo>
                  <a:cubicBezTo>
                    <a:pt x="137250" y="247500"/>
                    <a:pt x="168750" y="246375"/>
                    <a:pt x="168750" y="292500"/>
                  </a:cubicBezTo>
                  <a:lnTo>
                    <a:pt x="168750" y="327375"/>
                  </a:lnTo>
                  <a:cubicBezTo>
                    <a:pt x="168750" y="334125"/>
                    <a:pt x="171000" y="340313"/>
                    <a:pt x="175500" y="345375"/>
                  </a:cubicBezTo>
                  <a:lnTo>
                    <a:pt x="191812" y="365063"/>
                  </a:lnTo>
                  <a:cubicBezTo>
                    <a:pt x="195188" y="369000"/>
                    <a:pt x="199688" y="371250"/>
                    <a:pt x="204750" y="371250"/>
                  </a:cubicBezTo>
                  <a:lnTo>
                    <a:pt x="218250" y="371250"/>
                  </a:lnTo>
                  <a:cubicBezTo>
                    <a:pt x="222750" y="371250"/>
                    <a:pt x="227250" y="369562"/>
                    <a:pt x="230063" y="366188"/>
                  </a:cubicBezTo>
                  <a:lnTo>
                    <a:pt x="243563" y="352687"/>
                  </a:lnTo>
                  <a:cubicBezTo>
                    <a:pt x="246375" y="349875"/>
                    <a:pt x="248062" y="347062"/>
                    <a:pt x="249750" y="343688"/>
                  </a:cubicBezTo>
                  <a:lnTo>
                    <a:pt x="261000" y="320625"/>
                  </a:lnTo>
                  <a:cubicBezTo>
                    <a:pt x="262688" y="316688"/>
                    <a:pt x="263813" y="312188"/>
                    <a:pt x="263813" y="308250"/>
                  </a:cubicBezTo>
                  <a:lnTo>
                    <a:pt x="263813" y="282375"/>
                  </a:lnTo>
                  <a:cubicBezTo>
                    <a:pt x="263813" y="277875"/>
                    <a:pt x="265500" y="273375"/>
                    <a:pt x="268875" y="270563"/>
                  </a:cubicBezTo>
                  <a:lnTo>
                    <a:pt x="298688" y="240750"/>
                  </a:lnTo>
                  <a:cubicBezTo>
                    <a:pt x="300938" y="238500"/>
                    <a:pt x="300938" y="234000"/>
                    <a:pt x="298125" y="232313"/>
                  </a:cubicBezTo>
                  <a:cubicBezTo>
                    <a:pt x="298125" y="232313"/>
                    <a:pt x="264375" y="213188"/>
                    <a:pt x="245813" y="177188"/>
                  </a:cubicBezTo>
                  <a:cubicBezTo>
                    <a:pt x="244125" y="173250"/>
                    <a:pt x="246375" y="168750"/>
                    <a:pt x="250875" y="168750"/>
                  </a:cubicBezTo>
                  <a:lnTo>
                    <a:pt x="253125" y="168750"/>
                  </a:lnTo>
                  <a:lnTo>
                    <a:pt x="285188" y="210375"/>
                  </a:lnTo>
                  <a:cubicBezTo>
                    <a:pt x="289125" y="215438"/>
                    <a:pt x="296438" y="216000"/>
                    <a:pt x="301500" y="212063"/>
                  </a:cubicBezTo>
                  <a:lnTo>
                    <a:pt x="320063" y="196313"/>
                  </a:lnTo>
                  <a:cubicBezTo>
                    <a:pt x="322875" y="194063"/>
                    <a:pt x="322875" y="189000"/>
                    <a:pt x="319500" y="187313"/>
                  </a:cubicBezTo>
                  <a:lnTo>
                    <a:pt x="302625" y="177188"/>
                  </a:lnTo>
                  <a:cubicBezTo>
                    <a:pt x="300375" y="175500"/>
                    <a:pt x="299250" y="172688"/>
                    <a:pt x="300375" y="169875"/>
                  </a:cubicBezTo>
                  <a:lnTo>
                    <a:pt x="300938" y="168750"/>
                  </a:lnTo>
                  <a:cubicBezTo>
                    <a:pt x="302625" y="165938"/>
                    <a:pt x="306000" y="164813"/>
                    <a:pt x="308813" y="166500"/>
                  </a:cubicBezTo>
                  <a:lnTo>
                    <a:pt x="329063" y="178875"/>
                  </a:lnTo>
                  <a:cubicBezTo>
                    <a:pt x="330750" y="180000"/>
                    <a:pt x="333000" y="180562"/>
                    <a:pt x="334688" y="180562"/>
                  </a:cubicBezTo>
                  <a:lnTo>
                    <a:pt x="340875" y="180562"/>
                  </a:lnTo>
                  <a:cubicBezTo>
                    <a:pt x="345375" y="180562"/>
                    <a:pt x="349313" y="183375"/>
                    <a:pt x="351000" y="187313"/>
                  </a:cubicBezTo>
                  <a:lnTo>
                    <a:pt x="367313" y="224438"/>
                  </a:lnTo>
                  <a:cubicBezTo>
                    <a:pt x="369000" y="228375"/>
                    <a:pt x="372938" y="231187"/>
                    <a:pt x="377438" y="231187"/>
                  </a:cubicBezTo>
                  <a:lnTo>
                    <a:pt x="377438" y="231187"/>
                  </a:lnTo>
                  <a:cubicBezTo>
                    <a:pt x="382500" y="231187"/>
                    <a:pt x="387000" y="226688"/>
                    <a:pt x="387000" y="221625"/>
                  </a:cubicBezTo>
                  <a:lnTo>
                    <a:pt x="387000" y="205875"/>
                  </a:lnTo>
                  <a:cubicBezTo>
                    <a:pt x="387000" y="204188"/>
                    <a:pt x="387563" y="202500"/>
                    <a:pt x="389250" y="201375"/>
                  </a:cubicBezTo>
                  <a:lnTo>
                    <a:pt x="402188" y="191250"/>
                  </a:lnTo>
                  <a:cubicBezTo>
                    <a:pt x="403312" y="198563"/>
                    <a:pt x="403875" y="206438"/>
                    <a:pt x="403875" y="214312"/>
                  </a:cubicBezTo>
                  <a:cubicBezTo>
                    <a:pt x="405000" y="318937"/>
                    <a:pt x="318937" y="405000"/>
                    <a:pt x="213750" y="405000"/>
                  </a:cubicBezTo>
                  <a:close/>
                </a:path>
              </a:pathLst>
            </a:custGeom>
            <a:solidFill>
              <a:srgbClr val="123F6E"/>
            </a:solidFill>
            <a:ln w="55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Light"/>
                <a:cs typeface="Segoe UI Light"/>
              </a:endParaRPr>
            </a:p>
          </p:txBody>
        </p:sp>
        <p:sp>
          <p:nvSpPr>
            <p:cNvPr id="116" name="MIO_PICTOGRAM_PART2">
              <a:extLst>
                <a:ext uri="{FF2B5EF4-FFF2-40B4-BE49-F238E27FC236}">
                  <a16:creationId xmlns:a16="http://schemas.microsoft.com/office/drawing/2014/main" id="{43006729-4810-4754-913C-D626A18787E4}"/>
                </a:ext>
              </a:extLst>
            </p:cNvPr>
            <p:cNvSpPr/>
            <p:nvPr>
              <p:custDataLst>
                <p:tags r:id="rId24"/>
              </p:custDataLst>
            </p:nvPr>
          </p:nvSpPr>
          <p:spPr>
            <a:xfrm>
              <a:off x="1090026" y="3772674"/>
              <a:ext cx="30000" cy="37500"/>
            </a:xfrm>
            <a:custGeom>
              <a:avLst/>
              <a:gdLst>
                <a:gd name="connsiteX0" fmla="*/ 9000 w 22500"/>
                <a:gd name="connsiteY0" fmla="*/ 25875 h 28125"/>
                <a:gd name="connsiteX1" fmla="*/ 9000 w 22500"/>
                <a:gd name="connsiteY1" fmla="*/ 31500 h 28125"/>
                <a:gd name="connsiteX2" fmla="*/ 14625 w 22500"/>
                <a:gd name="connsiteY2" fmla="*/ 31500 h 28125"/>
                <a:gd name="connsiteX3" fmla="*/ 20250 w 22500"/>
                <a:gd name="connsiteY3" fmla="*/ 25875 h 28125"/>
                <a:gd name="connsiteX4" fmla="*/ 20250 w 22500"/>
                <a:gd name="connsiteY4" fmla="*/ 20250 h 28125"/>
                <a:gd name="connsiteX5" fmla="*/ 25875 w 22500"/>
                <a:gd name="connsiteY5" fmla="*/ 20250 h 28125"/>
                <a:gd name="connsiteX6" fmla="*/ 25875 w 22500"/>
                <a:gd name="connsiteY6" fmla="*/ 11250 h 28125"/>
                <a:gd name="connsiteX7" fmla="*/ 24188 w 22500"/>
                <a:gd name="connsiteY7" fmla="*/ 7313 h 28125"/>
                <a:gd name="connsiteX8" fmla="*/ 18563 w 22500"/>
                <a:gd name="connsiteY8" fmla="*/ 1688 h 28125"/>
                <a:gd name="connsiteX9" fmla="*/ 10687 w 22500"/>
                <a:gd name="connsiteY9" fmla="*/ 1688 h 28125"/>
                <a:gd name="connsiteX10" fmla="*/ 1688 w 22500"/>
                <a:gd name="connsiteY10" fmla="*/ 10687 h 28125"/>
                <a:gd name="connsiteX11" fmla="*/ 1688 w 22500"/>
                <a:gd name="connsiteY11" fmla="*/ 18563 h 28125"/>
                <a:gd name="connsiteX12" fmla="*/ 9000 w 22500"/>
                <a:gd name="connsiteY12" fmla="*/ 25875 h 2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500" h="28125">
                  <a:moveTo>
                    <a:pt x="9000" y="25875"/>
                  </a:moveTo>
                  <a:lnTo>
                    <a:pt x="9000" y="31500"/>
                  </a:lnTo>
                  <a:lnTo>
                    <a:pt x="14625" y="31500"/>
                  </a:lnTo>
                  <a:cubicBezTo>
                    <a:pt x="18000" y="31500"/>
                    <a:pt x="20250" y="29250"/>
                    <a:pt x="20250" y="25875"/>
                  </a:cubicBezTo>
                  <a:lnTo>
                    <a:pt x="20250" y="20250"/>
                  </a:lnTo>
                  <a:lnTo>
                    <a:pt x="25875" y="20250"/>
                  </a:lnTo>
                  <a:lnTo>
                    <a:pt x="25875" y="11250"/>
                  </a:lnTo>
                  <a:cubicBezTo>
                    <a:pt x="25875" y="9563"/>
                    <a:pt x="25313" y="8438"/>
                    <a:pt x="24188" y="7313"/>
                  </a:cubicBezTo>
                  <a:lnTo>
                    <a:pt x="18563" y="1688"/>
                  </a:lnTo>
                  <a:cubicBezTo>
                    <a:pt x="16312" y="-563"/>
                    <a:pt x="12938" y="-563"/>
                    <a:pt x="10687" y="1688"/>
                  </a:cubicBezTo>
                  <a:lnTo>
                    <a:pt x="1688" y="10687"/>
                  </a:lnTo>
                  <a:cubicBezTo>
                    <a:pt x="-563" y="12938"/>
                    <a:pt x="-563" y="16312"/>
                    <a:pt x="1688" y="18563"/>
                  </a:cubicBezTo>
                  <a:lnTo>
                    <a:pt x="9000" y="25875"/>
                  </a:lnTo>
                  <a:close/>
                </a:path>
              </a:pathLst>
            </a:custGeom>
            <a:solidFill>
              <a:srgbClr val="123F6E"/>
            </a:solidFill>
            <a:ln w="55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Light"/>
                <a:cs typeface="Segoe UI Light"/>
              </a:endParaRPr>
            </a:p>
          </p:txBody>
        </p:sp>
      </p:grpSp>
      <p:sp>
        <p:nvSpPr>
          <p:cNvPr id="135" name="Footer Placeholder 3">
            <a:extLst>
              <a:ext uri="{FF2B5EF4-FFF2-40B4-BE49-F238E27FC236}">
                <a16:creationId xmlns:a16="http://schemas.microsoft.com/office/drawing/2014/main" id="{9B6270E2-7FF4-4728-B110-36D06D2F936C}"/>
              </a:ext>
            </a:extLst>
          </p:cNvPr>
          <p:cNvSpPr>
            <a:spLocks noGrp="1"/>
          </p:cNvSpPr>
          <p:nvPr>
            <p:ph type="ftr" sz="quarter" idx="11"/>
          </p:nvPr>
        </p:nvSpPr>
        <p:spPr>
          <a:xfrm>
            <a:off x="4038601" y="6510952"/>
            <a:ext cx="4114800" cy="365125"/>
          </a:xfrm>
        </p:spPr>
        <p:txBody>
          <a:bodyPr/>
          <a:lstStyle/>
          <a:p>
            <a:r>
              <a:rPr lang="en-US"/>
              <a:t>Confidential</a:t>
            </a:r>
          </a:p>
        </p:txBody>
      </p:sp>
      <p:pic>
        <p:nvPicPr>
          <p:cNvPr id="65" name="Picture 64" descr="A picture containing text, sign&#10;&#10;Description automatically generated">
            <a:extLst>
              <a:ext uri="{FF2B5EF4-FFF2-40B4-BE49-F238E27FC236}">
                <a16:creationId xmlns:a16="http://schemas.microsoft.com/office/drawing/2014/main" id="{E9DB150B-4E80-461B-BFAC-99CADF435E1F}"/>
              </a:ext>
            </a:extLst>
          </p:cNvPr>
          <p:cNvPicPr>
            <a:picLocks noChangeAspect="1"/>
          </p:cNvPicPr>
          <p:nvPr/>
        </p:nvPicPr>
        <p:blipFill rotWithShape="1">
          <a:blip r:embed="rId59"/>
          <a:srcRect b="4241"/>
          <a:stretch/>
        </p:blipFill>
        <p:spPr>
          <a:xfrm>
            <a:off x="1673890" y="1740873"/>
            <a:ext cx="2926343" cy="743307"/>
          </a:xfrm>
          <a:prstGeom prst="rect">
            <a:avLst/>
          </a:prstGeom>
        </p:spPr>
      </p:pic>
      <p:sp>
        <p:nvSpPr>
          <p:cNvPr id="66" name="Slide Number Placeholder 4">
            <a:extLst>
              <a:ext uri="{FF2B5EF4-FFF2-40B4-BE49-F238E27FC236}">
                <a16:creationId xmlns:a16="http://schemas.microsoft.com/office/drawing/2014/main" id="{13F28558-66B5-4BAB-8776-981C07827428}"/>
              </a:ext>
            </a:extLst>
          </p:cNvPr>
          <p:cNvSpPr>
            <a:spLocks noGrp="1"/>
          </p:cNvSpPr>
          <p:nvPr>
            <p:ph type="sldNum" sz="quarter" idx="12"/>
          </p:nvPr>
        </p:nvSpPr>
        <p:spPr>
          <a:xfrm>
            <a:off x="8610601" y="6500067"/>
            <a:ext cx="2743200" cy="365125"/>
          </a:xfrm>
        </p:spPr>
        <p:txBody>
          <a:bodyPr/>
          <a:lstStyle/>
          <a:p>
            <a:fld id="{EBCB7C23-8A6E-0A44-A85D-05033C6D44F7}" type="slidenum">
              <a:rPr lang="en-US" smtClean="0"/>
              <a:pPr/>
              <a:t>6</a:t>
            </a:fld>
            <a:r>
              <a:rPr lang="en-US" dirty="0"/>
              <a:t>/10</a:t>
            </a:r>
          </a:p>
        </p:txBody>
      </p:sp>
    </p:spTree>
    <p:extLst>
      <p:ext uri="{BB962C8B-B14F-4D97-AF65-F5344CB8AC3E}">
        <p14:creationId xmlns:p14="http://schemas.microsoft.com/office/powerpoint/2010/main" val="334851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6" presetClass="emph" presetSubtype="0" repeatCount="4000" fill="hold" grpId="1" nodeType="afterEffect">
                                  <p:stCondLst>
                                    <p:cond delay="0"/>
                                  </p:stCondLst>
                                  <p:childTnLst>
                                    <p:animEffect transition="out" filter="fade">
                                      <p:cBhvr>
                                        <p:cTn id="10" dur="2000" tmFilter="0, 0; .2, .5; .8, .5; 1, 0"/>
                                        <p:tgtEl>
                                          <p:spTgt spid="5"/>
                                        </p:tgtEl>
                                      </p:cBhvr>
                                    </p:animEffect>
                                    <p:animScale>
                                      <p:cBhvr>
                                        <p:cTn id="11" dur="100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66EEC0CE-8DDB-2F47-8E21-809E016EF7F6}"/>
              </a:ext>
            </a:extLst>
          </p:cNvPr>
          <p:cNvSpPr/>
          <p:nvPr/>
        </p:nvSpPr>
        <p:spPr>
          <a:xfrm>
            <a:off x="6635009" y="1493874"/>
            <a:ext cx="5163291" cy="47628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latin typeface="Route 159" pitchFamily="2" charset="77"/>
            </a:endParaRPr>
          </a:p>
        </p:txBody>
      </p:sp>
      <p:sp>
        <p:nvSpPr>
          <p:cNvPr id="3" name="Content Placeholder 2">
            <a:extLst>
              <a:ext uri="{FF2B5EF4-FFF2-40B4-BE49-F238E27FC236}">
                <a16:creationId xmlns:a16="http://schemas.microsoft.com/office/drawing/2014/main" id="{1192FC64-546F-F74B-B2C1-50E753DF398D}"/>
              </a:ext>
            </a:extLst>
          </p:cNvPr>
          <p:cNvSpPr>
            <a:spLocks noGrp="1"/>
          </p:cNvSpPr>
          <p:nvPr>
            <p:ph idx="1"/>
          </p:nvPr>
        </p:nvSpPr>
        <p:spPr>
          <a:xfrm>
            <a:off x="838201" y="1825625"/>
            <a:ext cx="5782577" cy="4351338"/>
          </a:xfrm>
        </p:spPr>
        <p:txBody>
          <a:bodyPr>
            <a:noAutofit/>
          </a:bodyPr>
          <a:lstStyle/>
          <a:p>
            <a:pPr marL="0" indent="0">
              <a:lnSpc>
                <a:spcPct val="110000"/>
              </a:lnSpc>
              <a:buNone/>
            </a:pPr>
            <a:r>
              <a:rPr lang="en-US" sz="1300" dirty="0"/>
              <a:t>Disconnected  from the internet as defense from remote hacks, </a:t>
            </a:r>
            <a:r>
              <a:rPr lang="en-US" sz="1300" dirty="0" err="1"/>
              <a:t>CheckSig</a:t>
            </a:r>
            <a:r>
              <a:rPr lang="en-US" sz="1300" dirty="0"/>
              <a:t> custody solution has two levels of storage: the “cold” and “frozen” wallets</a:t>
            </a:r>
          </a:p>
          <a:p>
            <a:pPr>
              <a:lnSpc>
                <a:spcPct val="110000"/>
              </a:lnSpc>
              <a:spcBef>
                <a:spcPts val="600"/>
              </a:spcBef>
            </a:pPr>
            <a:r>
              <a:rPr lang="en-US" sz="1300" dirty="0"/>
              <a:t>Clients deposit to the frozen level. The frozen level, where all assets are securely stored, is managed by multiple external and independent legal entities, the federation agents. Each entity has a customized (</a:t>
            </a:r>
            <a:r>
              <a:rPr lang="en-US" sz="1300" b="1" dirty="0"/>
              <a:t>locked-down) hardware security module</a:t>
            </a:r>
            <a:r>
              <a:rPr lang="en-US" sz="1300" dirty="0"/>
              <a:t> (HSM) device</a:t>
            </a:r>
            <a:r>
              <a:rPr lang="en-US" sz="1300" b="1" dirty="0"/>
              <a:t> </a:t>
            </a:r>
            <a:r>
              <a:rPr lang="en-US" sz="1300" dirty="0"/>
              <a:t>that can open the vault (i.e., move coins) only if: </a:t>
            </a:r>
          </a:p>
          <a:p>
            <a:pPr marL="800112" lvl="1" indent="-342900">
              <a:lnSpc>
                <a:spcPct val="110000"/>
              </a:lnSpc>
              <a:spcBef>
                <a:spcPts val="0"/>
              </a:spcBef>
              <a:buFont typeface="+mj-lt"/>
              <a:buAutoNum type="arabicPeriod"/>
            </a:pPr>
            <a:r>
              <a:rPr lang="en-US" sz="1300" dirty="0"/>
              <a:t>authorized by </a:t>
            </a:r>
            <a:r>
              <a:rPr lang="en-US" sz="1300" dirty="0" err="1"/>
              <a:t>CheckSig</a:t>
            </a:r>
            <a:r>
              <a:rPr lang="en-US" sz="1300" dirty="0"/>
              <a:t> </a:t>
            </a:r>
          </a:p>
          <a:p>
            <a:pPr marL="800112" lvl="1" indent="-342900">
              <a:lnSpc>
                <a:spcPct val="110000"/>
              </a:lnSpc>
              <a:spcBef>
                <a:spcPts val="0"/>
              </a:spcBef>
              <a:buFont typeface="+mj-lt"/>
              <a:buAutoNum type="arabicPeriod"/>
            </a:pPr>
            <a:r>
              <a:rPr lang="en-US" sz="1300" dirty="0"/>
              <a:t>3-of-5 legal entities approve it </a:t>
            </a:r>
          </a:p>
          <a:p>
            <a:pPr marL="800112" lvl="1" indent="-342900">
              <a:lnSpc>
                <a:spcPct val="110000"/>
              </a:lnSpc>
              <a:spcBef>
                <a:spcPts val="0"/>
              </a:spcBef>
              <a:buFont typeface="+mj-lt"/>
              <a:buAutoNum type="arabicPeriod"/>
            </a:pPr>
            <a:r>
              <a:rPr lang="en-US" sz="1300" dirty="0"/>
              <a:t>coins go to the cold wallet and/or back to the frozen one</a:t>
            </a:r>
          </a:p>
          <a:p>
            <a:pPr>
              <a:lnSpc>
                <a:spcPct val="110000"/>
              </a:lnSpc>
              <a:spcBef>
                <a:spcPts val="600"/>
              </a:spcBef>
            </a:pPr>
            <a:r>
              <a:rPr lang="en-US" sz="1300" dirty="0"/>
              <a:t>The cold storage is empty, but for the amount being withdrawn and covered by insurance guarantees. </a:t>
            </a:r>
            <a:r>
              <a:rPr lang="en-US" sz="1300" dirty="0" err="1"/>
              <a:t>CheckSig</a:t>
            </a:r>
            <a:r>
              <a:rPr lang="en-US" sz="1300" dirty="0"/>
              <a:t> manages the cold wallet. It can move coins only if 2-of-3 </a:t>
            </a:r>
            <a:r>
              <a:rPr lang="en-US" sz="1300" dirty="0" err="1"/>
              <a:t>CheckSig</a:t>
            </a:r>
            <a:r>
              <a:rPr lang="en-US" sz="1300" dirty="0"/>
              <a:t> agents sign the transaction, usually moving coins to:</a:t>
            </a:r>
          </a:p>
          <a:p>
            <a:pPr lvl="1">
              <a:lnSpc>
                <a:spcPct val="110000"/>
              </a:lnSpc>
              <a:spcBef>
                <a:spcPts val="0"/>
              </a:spcBef>
            </a:pPr>
            <a:r>
              <a:rPr lang="en-US" sz="1300" dirty="0"/>
              <a:t>a client, upon a withdrawal request</a:t>
            </a:r>
          </a:p>
          <a:p>
            <a:pPr lvl="1">
              <a:lnSpc>
                <a:spcPct val="110000"/>
              </a:lnSpc>
              <a:spcBef>
                <a:spcPts val="0"/>
              </a:spcBef>
            </a:pPr>
            <a:r>
              <a:rPr lang="en-US" sz="1300" dirty="0"/>
              <a:t>back to the frozen wallet (if, for whatever reason, the withdrawal is cancelled)</a:t>
            </a:r>
          </a:p>
        </p:txBody>
      </p:sp>
      <p:sp>
        <p:nvSpPr>
          <p:cNvPr id="4" name="Rectangle 3">
            <a:extLst>
              <a:ext uri="{FF2B5EF4-FFF2-40B4-BE49-F238E27FC236}">
                <a16:creationId xmlns:a16="http://schemas.microsoft.com/office/drawing/2014/main" id="{29F00298-DB5E-9A4B-A92F-0C6B47DF16E5}"/>
              </a:ext>
            </a:extLst>
          </p:cNvPr>
          <p:cNvSpPr/>
          <p:nvPr/>
        </p:nvSpPr>
        <p:spPr>
          <a:xfrm>
            <a:off x="8571676" y="1127251"/>
            <a:ext cx="1279251" cy="2964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b="1">
                <a:solidFill>
                  <a:schemeClr val="bg1"/>
                </a:solidFill>
                <a:latin typeface="Route 159 Bold" pitchFamily="2" charset="77"/>
              </a:rPr>
              <a:t>Client</a:t>
            </a:r>
            <a:endParaRPr lang="en-US" sz="1600" b="1">
              <a:solidFill>
                <a:schemeClr val="bg1"/>
              </a:solidFill>
              <a:latin typeface="Route 159 Bold" pitchFamily="2" charset="77"/>
            </a:endParaRPr>
          </a:p>
        </p:txBody>
      </p:sp>
      <p:sp>
        <p:nvSpPr>
          <p:cNvPr id="5" name="Rectangle 4">
            <a:extLst>
              <a:ext uri="{FF2B5EF4-FFF2-40B4-BE49-F238E27FC236}">
                <a16:creationId xmlns:a16="http://schemas.microsoft.com/office/drawing/2014/main" id="{E7CAE732-CF79-4246-BF36-4FB950279E0A}"/>
              </a:ext>
            </a:extLst>
          </p:cNvPr>
          <p:cNvSpPr/>
          <p:nvPr/>
        </p:nvSpPr>
        <p:spPr>
          <a:xfrm>
            <a:off x="6950410" y="5364126"/>
            <a:ext cx="4521782" cy="892562"/>
          </a:xfrm>
          <a:prstGeom prst="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ute 159" pitchFamily="2" charset="77"/>
            </a:endParaRPr>
          </a:p>
        </p:txBody>
      </p:sp>
      <p:sp>
        <p:nvSpPr>
          <p:cNvPr id="6" name="Rectangle 5">
            <a:extLst>
              <a:ext uri="{FF2B5EF4-FFF2-40B4-BE49-F238E27FC236}">
                <a16:creationId xmlns:a16="http://schemas.microsoft.com/office/drawing/2014/main" id="{5495B55B-E638-6344-BB88-0A16EEBCFF62}"/>
              </a:ext>
            </a:extLst>
          </p:cNvPr>
          <p:cNvSpPr/>
          <p:nvPr/>
        </p:nvSpPr>
        <p:spPr>
          <a:xfrm>
            <a:off x="7696761" y="5442749"/>
            <a:ext cx="3029081" cy="296433"/>
          </a:xfrm>
          <a:prstGeom prst="rect">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a:solidFill>
                  <a:schemeClr val="bg1"/>
                </a:solidFill>
                <a:latin typeface="Route 159 Bold" pitchFamily="2" charset="77"/>
              </a:rPr>
              <a:t>Federation</a:t>
            </a:r>
            <a:endParaRPr lang="en-US" sz="1400" b="1">
              <a:solidFill>
                <a:schemeClr val="bg1"/>
              </a:solidFill>
              <a:latin typeface="Route 159 Bold" pitchFamily="2" charset="77"/>
            </a:endParaRPr>
          </a:p>
        </p:txBody>
      </p:sp>
      <p:sp>
        <p:nvSpPr>
          <p:cNvPr id="7" name="Rectangle 6">
            <a:extLst>
              <a:ext uri="{FF2B5EF4-FFF2-40B4-BE49-F238E27FC236}">
                <a16:creationId xmlns:a16="http://schemas.microsoft.com/office/drawing/2014/main" id="{7B787E2F-0369-EA4A-8DD3-AC2CD45488FB}"/>
              </a:ext>
            </a:extLst>
          </p:cNvPr>
          <p:cNvSpPr/>
          <p:nvPr/>
        </p:nvSpPr>
        <p:spPr>
          <a:xfrm>
            <a:off x="8296901" y="5763504"/>
            <a:ext cx="1828800" cy="450000"/>
          </a:xfrm>
          <a:prstGeom prst="rect">
            <a:avLst/>
          </a:prstGeom>
          <a:noFill/>
        </p:spPr>
        <p:txBody>
          <a:bodyPr wrap="none" anchor="ctr">
            <a:noAutofit/>
          </a:bodyPr>
          <a:lstStyle/>
          <a:p>
            <a:pPr algn="ctr"/>
            <a:r>
              <a:rPr lang="en-US" sz="1200" b="1">
                <a:latin typeface="Route 159 Bold" pitchFamily="2" charset="77"/>
                <a:ea typeface="Verdana" panose="020B0604030504040204" pitchFamily="34" charset="0"/>
              </a:rPr>
              <a:t>Frozen Wallet</a:t>
            </a:r>
          </a:p>
          <a:p>
            <a:pPr algn="ctr"/>
            <a:r>
              <a:rPr lang="en-US" sz="1200" b="1">
                <a:latin typeface="Route 159 Bold" pitchFamily="2" charset="77"/>
                <a:ea typeface="Verdana" panose="020B0604030504040204" pitchFamily="34" charset="0"/>
                <a:sym typeface="Wingdings" panose="05000000000000000000" pitchFamily="2" charset="2"/>
              </a:rPr>
              <a:t>(3-of-5 multi-sig)</a:t>
            </a:r>
          </a:p>
        </p:txBody>
      </p:sp>
      <p:grpSp>
        <p:nvGrpSpPr>
          <p:cNvPr id="32" name="Group 31">
            <a:extLst>
              <a:ext uri="{FF2B5EF4-FFF2-40B4-BE49-F238E27FC236}">
                <a16:creationId xmlns:a16="http://schemas.microsoft.com/office/drawing/2014/main" id="{A6561D7E-2666-C14E-B867-1547516F0C9C}"/>
              </a:ext>
            </a:extLst>
          </p:cNvPr>
          <p:cNvGrpSpPr/>
          <p:nvPr/>
        </p:nvGrpSpPr>
        <p:grpSpPr>
          <a:xfrm>
            <a:off x="8156579" y="2848770"/>
            <a:ext cx="2109445" cy="892562"/>
            <a:chOff x="8156579" y="2848770"/>
            <a:chExt cx="2109445" cy="892562"/>
          </a:xfrm>
        </p:grpSpPr>
        <p:sp>
          <p:nvSpPr>
            <p:cNvPr id="8" name="Rectangle 7">
              <a:extLst>
                <a:ext uri="{FF2B5EF4-FFF2-40B4-BE49-F238E27FC236}">
                  <a16:creationId xmlns:a16="http://schemas.microsoft.com/office/drawing/2014/main" id="{C632A7D8-9DDE-BE40-A33E-C19677FB4059}"/>
                </a:ext>
              </a:extLst>
            </p:cNvPr>
            <p:cNvSpPr/>
            <p:nvPr/>
          </p:nvSpPr>
          <p:spPr>
            <a:xfrm>
              <a:off x="8156579" y="2848770"/>
              <a:ext cx="2109445" cy="892562"/>
            </a:xfrm>
            <a:prstGeom prst="rect">
              <a:avLst/>
            </a:prstGeom>
            <a:solidFill>
              <a:schemeClr val="accent1">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ute 159" pitchFamily="2" charset="77"/>
              </a:endParaRPr>
            </a:p>
          </p:txBody>
        </p:sp>
        <p:sp>
          <p:nvSpPr>
            <p:cNvPr id="9" name="Rectangle 8">
              <a:extLst>
                <a:ext uri="{FF2B5EF4-FFF2-40B4-BE49-F238E27FC236}">
                  <a16:creationId xmlns:a16="http://schemas.microsoft.com/office/drawing/2014/main" id="{0AF74EFF-FF48-1847-9B2F-77EE40B797E2}"/>
                </a:ext>
              </a:extLst>
            </p:cNvPr>
            <p:cNvSpPr/>
            <p:nvPr/>
          </p:nvSpPr>
          <p:spPr>
            <a:xfrm>
              <a:off x="8271350" y="2919766"/>
              <a:ext cx="1879902" cy="2964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a:solidFill>
                    <a:schemeClr val="bg1"/>
                  </a:solidFill>
                  <a:latin typeface="Route 159 Bold" pitchFamily="2" charset="77"/>
                </a:rPr>
                <a:t>CheckSig</a:t>
              </a:r>
              <a:endParaRPr lang="en-US" sz="1400" b="1">
                <a:solidFill>
                  <a:schemeClr val="bg1"/>
                </a:solidFill>
                <a:latin typeface="Route 159 Bold" pitchFamily="2" charset="77"/>
              </a:endParaRPr>
            </a:p>
          </p:txBody>
        </p:sp>
        <p:sp>
          <p:nvSpPr>
            <p:cNvPr id="10" name="Rectangle 9">
              <a:extLst>
                <a:ext uri="{FF2B5EF4-FFF2-40B4-BE49-F238E27FC236}">
                  <a16:creationId xmlns:a16="http://schemas.microsoft.com/office/drawing/2014/main" id="{20A8B595-0F9C-9D42-9649-116489DBE24D}"/>
                </a:ext>
              </a:extLst>
            </p:cNvPr>
            <p:cNvSpPr/>
            <p:nvPr/>
          </p:nvSpPr>
          <p:spPr>
            <a:xfrm>
              <a:off x="8524299" y="3235341"/>
              <a:ext cx="1374005" cy="450304"/>
            </a:xfrm>
            <a:prstGeom prst="rect">
              <a:avLst/>
            </a:prstGeom>
            <a:noFill/>
          </p:spPr>
          <p:txBody>
            <a:bodyPr wrap="none" anchor="ctr">
              <a:noAutofit/>
            </a:bodyPr>
            <a:lstStyle/>
            <a:p>
              <a:pPr algn="ctr"/>
              <a:r>
                <a:rPr lang="en-US" sz="1200" b="1">
                  <a:solidFill>
                    <a:schemeClr val="accent1"/>
                  </a:solidFill>
                  <a:latin typeface="Route 159 Bold" pitchFamily="2" charset="77"/>
                  <a:ea typeface="Verdana" panose="020B0604030504040204" pitchFamily="34" charset="0"/>
                  <a:sym typeface="Wingdings" panose="05000000000000000000" pitchFamily="2" charset="2"/>
                </a:rPr>
                <a:t>Cold Wallet</a:t>
              </a:r>
            </a:p>
            <a:p>
              <a:pPr algn="ctr"/>
              <a:r>
                <a:rPr lang="en-US" sz="1200" b="1">
                  <a:solidFill>
                    <a:schemeClr val="accent1"/>
                  </a:solidFill>
                  <a:latin typeface="Route 159 Bold" pitchFamily="2" charset="77"/>
                  <a:ea typeface="Verdana" panose="020B0604030504040204" pitchFamily="34" charset="0"/>
                  <a:sym typeface="Wingdings" panose="05000000000000000000" pitchFamily="2" charset="2"/>
                </a:rPr>
                <a:t>(2-of-3 multi-sig)</a:t>
              </a:r>
            </a:p>
          </p:txBody>
        </p:sp>
      </p:grpSp>
      <p:sp>
        <p:nvSpPr>
          <p:cNvPr id="11" name="Speech Bubble: Rectangle 21">
            <a:extLst>
              <a:ext uri="{FF2B5EF4-FFF2-40B4-BE49-F238E27FC236}">
                <a16:creationId xmlns:a16="http://schemas.microsoft.com/office/drawing/2014/main" id="{227087CB-C935-5241-B248-7498E3CD5D53}"/>
              </a:ext>
            </a:extLst>
          </p:cNvPr>
          <p:cNvSpPr/>
          <p:nvPr/>
        </p:nvSpPr>
        <p:spPr>
          <a:xfrm>
            <a:off x="7368626" y="1604865"/>
            <a:ext cx="1090105" cy="412203"/>
          </a:xfrm>
          <a:prstGeom prst="wedgeRectCallout">
            <a:avLst>
              <a:gd name="adj1" fmla="val 48050"/>
              <a:gd name="adj2" fmla="val 69872"/>
            </a:avLst>
          </a:prstGeom>
          <a:solidFill>
            <a:schemeClr val="bg1">
              <a:lumMod val="85000"/>
            </a:schemeClr>
          </a:solidFill>
          <a:ln>
            <a:solidFill>
              <a:schemeClr val="tx1">
                <a:lumMod val="50000"/>
                <a:lumOff val="50000"/>
              </a:schemeClr>
            </a:solidFill>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b="1" i="1">
                <a:solidFill>
                  <a:srgbClr val="00B050"/>
                </a:solidFill>
                <a:latin typeface="Route 159 Bold" pitchFamily="2" charset="77"/>
              </a:rPr>
              <a:t>Insurance guarantees</a:t>
            </a:r>
          </a:p>
        </p:txBody>
      </p:sp>
      <p:grpSp>
        <p:nvGrpSpPr>
          <p:cNvPr id="33" name="Group 32">
            <a:extLst>
              <a:ext uri="{FF2B5EF4-FFF2-40B4-BE49-F238E27FC236}">
                <a16:creationId xmlns:a16="http://schemas.microsoft.com/office/drawing/2014/main" id="{5F7333B8-B1B8-FF44-9791-EB85E8CA3BD7}"/>
              </a:ext>
            </a:extLst>
          </p:cNvPr>
          <p:cNvGrpSpPr/>
          <p:nvPr/>
        </p:nvGrpSpPr>
        <p:grpSpPr>
          <a:xfrm>
            <a:off x="6635009" y="1273812"/>
            <a:ext cx="1936667" cy="4084151"/>
            <a:chOff x="6635009" y="1273812"/>
            <a:chExt cx="1936667" cy="4084151"/>
          </a:xfrm>
        </p:grpSpPr>
        <p:cxnSp>
          <p:nvCxnSpPr>
            <p:cNvPr id="12" name="Straight Connector 11">
              <a:extLst>
                <a:ext uri="{FF2B5EF4-FFF2-40B4-BE49-F238E27FC236}">
                  <a16:creationId xmlns:a16="http://schemas.microsoft.com/office/drawing/2014/main" id="{E8B48B13-54DA-6F4C-B4AE-CE2B2BFC6B9C}"/>
                </a:ext>
              </a:extLst>
            </p:cNvPr>
            <p:cNvCxnSpPr>
              <a:cxnSpLocks/>
              <a:stCxn id="4" idx="1"/>
            </p:cNvCxnSpPr>
            <p:nvPr/>
          </p:nvCxnSpPr>
          <p:spPr>
            <a:xfrm flipH="1" flipV="1">
              <a:off x="7220872" y="1273812"/>
              <a:ext cx="1350804" cy="165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D2526D6-4DAC-414E-8E4E-D1EF9251F247}"/>
                </a:ext>
              </a:extLst>
            </p:cNvPr>
            <p:cNvCxnSpPr>
              <a:cxnSpLocks/>
            </p:cNvCxnSpPr>
            <p:nvPr/>
          </p:nvCxnSpPr>
          <p:spPr>
            <a:xfrm>
              <a:off x="7232697" y="1273812"/>
              <a:ext cx="0" cy="4084151"/>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D0CC4D2-F853-F743-9A68-344DF3F5CBBF}"/>
                </a:ext>
              </a:extLst>
            </p:cNvPr>
            <p:cNvSpPr/>
            <p:nvPr/>
          </p:nvSpPr>
          <p:spPr>
            <a:xfrm>
              <a:off x="6635009" y="3127240"/>
              <a:ext cx="1190726" cy="503828"/>
            </a:xfrm>
            <a:prstGeom prst="rect">
              <a:avLst/>
            </a:prstGeom>
            <a:solidFill>
              <a:schemeClr val="tx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1"/>
                  </a:solidFill>
                  <a:latin typeface="Route 159" pitchFamily="2" charset="77"/>
                </a:rPr>
                <a:t>Deposit</a:t>
              </a:r>
            </a:p>
          </p:txBody>
        </p:sp>
      </p:grpSp>
      <p:cxnSp>
        <p:nvCxnSpPr>
          <p:cNvPr id="15" name="Straight Arrow Connector 14">
            <a:extLst>
              <a:ext uri="{FF2B5EF4-FFF2-40B4-BE49-F238E27FC236}">
                <a16:creationId xmlns:a16="http://schemas.microsoft.com/office/drawing/2014/main" id="{4EA49918-D0AF-BA4F-8DF1-72C478264FFD}"/>
              </a:ext>
            </a:extLst>
          </p:cNvPr>
          <p:cNvCxnSpPr>
            <a:cxnSpLocks/>
          </p:cNvCxnSpPr>
          <p:nvPr/>
        </p:nvCxnSpPr>
        <p:spPr>
          <a:xfrm flipV="1">
            <a:off x="8901998" y="3734623"/>
            <a:ext cx="2" cy="6619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251E4F20-F9A6-064E-A385-E6FAD53B1FDD}"/>
              </a:ext>
            </a:extLst>
          </p:cNvPr>
          <p:cNvSpPr/>
          <p:nvPr/>
        </p:nvSpPr>
        <p:spPr>
          <a:xfrm>
            <a:off x="8296901" y="4406831"/>
            <a:ext cx="1844907" cy="503828"/>
          </a:xfrm>
          <a:prstGeom prst="rect">
            <a:avLst/>
          </a:prstGeom>
          <a:solidFill>
            <a:schemeClr val="tx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1"/>
                </a:solidFill>
                <a:latin typeface="Route 159" pitchFamily="2" charset="77"/>
              </a:rPr>
              <a:t>Unlock and redeposit to whitelisted addresses</a:t>
            </a:r>
          </a:p>
        </p:txBody>
      </p:sp>
      <p:cxnSp>
        <p:nvCxnSpPr>
          <p:cNvPr id="17" name="Straight Connector 16">
            <a:extLst>
              <a:ext uri="{FF2B5EF4-FFF2-40B4-BE49-F238E27FC236}">
                <a16:creationId xmlns:a16="http://schemas.microsoft.com/office/drawing/2014/main" id="{EB48E0F9-7F45-804D-AA0B-6A993A6E9F6A}"/>
              </a:ext>
            </a:extLst>
          </p:cNvPr>
          <p:cNvCxnSpPr>
            <a:cxnSpLocks/>
            <a:stCxn id="5" idx="0"/>
            <a:endCxn id="16" idx="2"/>
          </p:cNvCxnSpPr>
          <p:nvPr/>
        </p:nvCxnSpPr>
        <p:spPr>
          <a:xfrm flipV="1">
            <a:off x="9211301" y="4910659"/>
            <a:ext cx="8054" cy="4534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AC497A64-8720-6947-A9D3-4B48DBA5E201}"/>
              </a:ext>
            </a:extLst>
          </p:cNvPr>
          <p:cNvSpPr/>
          <p:nvPr/>
        </p:nvSpPr>
        <p:spPr>
          <a:xfrm>
            <a:off x="8496793" y="1933845"/>
            <a:ext cx="1452868" cy="609632"/>
          </a:xfrm>
          <a:prstGeom prst="rect">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1"/>
                </a:solidFill>
                <a:latin typeface="Route 159" pitchFamily="2" charset="77"/>
              </a:rPr>
              <a:t>Withdraw and/or redeposit</a:t>
            </a:r>
          </a:p>
        </p:txBody>
      </p:sp>
      <p:grpSp>
        <p:nvGrpSpPr>
          <p:cNvPr id="34" name="Group 33">
            <a:extLst>
              <a:ext uri="{FF2B5EF4-FFF2-40B4-BE49-F238E27FC236}">
                <a16:creationId xmlns:a16="http://schemas.microsoft.com/office/drawing/2014/main" id="{B30F134D-47A0-6642-824A-A40B803D2D98}"/>
              </a:ext>
            </a:extLst>
          </p:cNvPr>
          <p:cNvGrpSpPr/>
          <p:nvPr/>
        </p:nvGrpSpPr>
        <p:grpSpPr>
          <a:xfrm>
            <a:off x="9582981" y="4074081"/>
            <a:ext cx="756000" cy="1286964"/>
            <a:chOff x="9582981" y="4074081"/>
            <a:chExt cx="756000" cy="1286964"/>
          </a:xfrm>
        </p:grpSpPr>
        <p:cxnSp>
          <p:nvCxnSpPr>
            <p:cNvPr id="18" name="Straight Arrow Connector 17">
              <a:extLst>
                <a:ext uri="{FF2B5EF4-FFF2-40B4-BE49-F238E27FC236}">
                  <a16:creationId xmlns:a16="http://schemas.microsoft.com/office/drawing/2014/main" id="{CAB5C838-C0AB-CC42-907C-776DBF27CD72}"/>
                </a:ext>
              </a:extLst>
            </p:cNvPr>
            <p:cNvCxnSpPr>
              <a:cxnSpLocks/>
            </p:cNvCxnSpPr>
            <p:nvPr/>
          </p:nvCxnSpPr>
          <p:spPr>
            <a:xfrm>
              <a:off x="10332775" y="4074081"/>
              <a:ext cx="1" cy="12869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4EDC550-FA02-5748-B689-6DAA66AD4348}"/>
                </a:ext>
              </a:extLst>
            </p:cNvPr>
            <p:cNvCxnSpPr>
              <a:cxnSpLocks/>
            </p:cNvCxnSpPr>
            <p:nvPr/>
          </p:nvCxnSpPr>
          <p:spPr>
            <a:xfrm flipH="1" flipV="1">
              <a:off x="9594748" y="4074081"/>
              <a:ext cx="1" cy="3389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0673A95-FE4D-6440-A909-144CD0E56A79}"/>
                </a:ext>
              </a:extLst>
            </p:cNvPr>
            <p:cNvCxnSpPr>
              <a:cxnSpLocks/>
            </p:cNvCxnSpPr>
            <p:nvPr/>
          </p:nvCxnSpPr>
          <p:spPr>
            <a:xfrm>
              <a:off x="9582981" y="4074081"/>
              <a:ext cx="75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a16="http://schemas.microsoft.com/office/drawing/2014/main" id="{9AC5ACFA-A6AC-7442-981D-519475E49626}"/>
              </a:ext>
            </a:extLst>
          </p:cNvPr>
          <p:cNvCxnSpPr>
            <a:cxnSpLocks/>
          </p:cNvCxnSpPr>
          <p:nvPr/>
        </p:nvCxnSpPr>
        <p:spPr>
          <a:xfrm flipH="1" flipV="1">
            <a:off x="9211300" y="2390157"/>
            <a:ext cx="1" cy="45346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D754C7F-8B70-1748-9BE5-695FA9B18769}"/>
              </a:ext>
            </a:extLst>
          </p:cNvPr>
          <p:cNvCxnSpPr>
            <a:cxnSpLocks/>
          </p:cNvCxnSpPr>
          <p:nvPr/>
        </p:nvCxnSpPr>
        <p:spPr>
          <a:xfrm flipV="1">
            <a:off x="8901998" y="1423684"/>
            <a:ext cx="0" cy="510161"/>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5E307D6D-C9F0-9F45-9FF1-10B3A431D7AA}"/>
              </a:ext>
            </a:extLst>
          </p:cNvPr>
          <p:cNvGrpSpPr/>
          <p:nvPr/>
        </p:nvGrpSpPr>
        <p:grpSpPr>
          <a:xfrm>
            <a:off x="9582980" y="1500843"/>
            <a:ext cx="1695301" cy="3852001"/>
            <a:chOff x="9582980" y="1500843"/>
            <a:chExt cx="1695301" cy="3852001"/>
          </a:xfrm>
        </p:grpSpPr>
        <p:cxnSp>
          <p:nvCxnSpPr>
            <p:cNvPr id="19" name="Straight Connector 18">
              <a:extLst>
                <a:ext uri="{FF2B5EF4-FFF2-40B4-BE49-F238E27FC236}">
                  <a16:creationId xmlns:a16="http://schemas.microsoft.com/office/drawing/2014/main" id="{6A1FE4ED-3F45-8949-A5E8-D6F0ADDBAAA3}"/>
                </a:ext>
              </a:extLst>
            </p:cNvPr>
            <p:cNvCxnSpPr>
              <a:cxnSpLocks/>
            </p:cNvCxnSpPr>
            <p:nvPr/>
          </p:nvCxnSpPr>
          <p:spPr>
            <a:xfrm flipH="1">
              <a:off x="9586281" y="1505771"/>
              <a:ext cx="16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C9BF43B-940F-6142-A59E-A817C327948F}"/>
                </a:ext>
              </a:extLst>
            </p:cNvPr>
            <p:cNvCxnSpPr>
              <a:cxnSpLocks/>
            </p:cNvCxnSpPr>
            <p:nvPr/>
          </p:nvCxnSpPr>
          <p:spPr>
            <a:xfrm>
              <a:off x="11264049" y="1500844"/>
              <a:ext cx="0" cy="385200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C49CA2-16AE-384F-8A39-B9082DB38BCE}"/>
                </a:ext>
              </a:extLst>
            </p:cNvPr>
            <p:cNvCxnSpPr>
              <a:cxnSpLocks/>
            </p:cNvCxnSpPr>
            <p:nvPr/>
          </p:nvCxnSpPr>
          <p:spPr>
            <a:xfrm flipV="1">
              <a:off x="9582980" y="1500843"/>
              <a:ext cx="1" cy="51622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7" name="Speech Bubble: Rectangle 21">
            <a:extLst>
              <a:ext uri="{FF2B5EF4-FFF2-40B4-BE49-F238E27FC236}">
                <a16:creationId xmlns:a16="http://schemas.microsoft.com/office/drawing/2014/main" id="{BF2A3BC8-6B12-7C4A-A6DF-14EB3203853D}"/>
              </a:ext>
            </a:extLst>
          </p:cNvPr>
          <p:cNvSpPr/>
          <p:nvPr/>
        </p:nvSpPr>
        <p:spPr>
          <a:xfrm>
            <a:off x="7429479" y="3863447"/>
            <a:ext cx="1190726" cy="467459"/>
          </a:xfrm>
          <a:prstGeom prst="wedgeRectCallout">
            <a:avLst>
              <a:gd name="adj1" fmla="val 29601"/>
              <a:gd name="adj2" fmla="val 62817"/>
            </a:avLst>
          </a:prstGeom>
          <a:solidFill>
            <a:schemeClr val="bg1">
              <a:lumMod val="85000"/>
            </a:schemeClr>
          </a:solidFill>
          <a:ln>
            <a:solidFill>
              <a:schemeClr val="tx1">
                <a:lumMod val="50000"/>
                <a:lumOff val="50000"/>
              </a:schemeClr>
            </a:solidFill>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b="1">
                <a:solidFill>
                  <a:schemeClr val="tx1"/>
                </a:solidFill>
                <a:latin typeface="Route 159 Bold" pitchFamily="2" charset="77"/>
              </a:rPr>
              <a:t>Authorized </a:t>
            </a:r>
            <a:br>
              <a:rPr lang="en-US" sz="900" b="1">
                <a:solidFill>
                  <a:schemeClr val="tx1"/>
                </a:solidFill>
                <a:latin typeface="Route 159 Bold" pitchFamily="2" charset="77"/>
              </a:rPr>
            </a:br>
            <a:r>
              <a:rPr lang="en-US" sz="900" b="1">
                <a:solidFill>
                  <a:schemeClr val="tx1"/>
                </a:solidFill>
                <a:latin typeface="Route 159 Bold" pitchFamily="2" charset="77"/>
              </a:rPr>
              <a:t>by CheckSig</a:t>
            </a:r>
            <a:br>
              <a:rPr lang="en-US" sz="900" b="1">
                <a:solidFill>
                  <a:schemeClr val="tx1"/>
                </a:solidFill>
                <a:latin typeface="Route 159 Bold" pitchFamily="2" charset="77"/>
              </a:rPr>
            </a:br>
            <a:r>
              <a:rPr lang="en-US" sz="900" b="1">
                <a:solidFill>
                  <a:schemeClr val="tx1"/>
                </a:solidFill>
                <a:latin typeface="Route 159 Bold" pitchFamily="2" charset="77"/>
              </a:rPr>
              <a:t>(2-of-3 multi-sig)</a:t>
            </a:r>
          </a:p>
        </p:txBody>
      </p:sp>
      <p:sp>
        <p:nvSpPr>
          <p:cNvPr id="35" name="Speech Bubble: Rectangle 21">
            <a:extLst>
              <a:ext uri="{FF2B5EF4-FFF2-40B4-BE49-F238E27FC236}">
                <a16:creationId xmlns:a16="http://schemas.microsoft.com/office/drawing/2014/main" id="{AA06FB91-5CB0-CC4B-8F3F-3B34D4870347}"/>
              </a:ext>
            </a:extLst>
          </p:cNvPr>
          <p:cNvSpPr/>
          <p:nvPr/>
        </p:nvSpPr>
        <p:spPr>
          <a:xfrm>
            <a:off x="10398862" y="3797429"/>
            <a:ext cx="755992" cy="290255"/>
          </a:xfrm>
          <a:prstGeom prst="wedgeRectCallout">
            <a:avLst>
              <a:gd name="adj1" fmla="val -38681"/>
              <a:gd name="adj2" fmla="val 85581"/>
            </a:avLst>
          </a:prstGeom>
          <a:solidFill>
            <a:schemeClr val="bg1">
              <a:lumMod val="85000"/>
            </a:schemeClr>
          </a:solidFill>
          <a:ln>
            <a:solidFill>
              <a:schemeClr val="tx1">
                <a:lumMod val="50000"/>
                <a:lumOff val="50000"/>
              </a:schemeClr>
            </a:solidFill>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b="1">
                <a:solidFill>
                  <a:schemeClr val="tx1"/>
                </a:solidFill>
                <a:latin typeface="Route 159 Bold" pitchFamily="2" charset="77"/>
              </a:rPr>
              <a:t>Proof-of-reserves</a:t>
            </a:r>
          </a:p>
        </p:txBody>
      </p:sp>
      <p:pic>
        <p:nvPicPr>
          <p:cNvPr id="37" name="Keys Holder">
            <a:extLst>
              <a:ext uri="{FF2B5EF4-FFF2-40B4-BE49-F238E27FC236}">
                <a16:creationId xmlns:a16="http://schemas.microsoft.com/office/drawing/2014/main" id="{843DDA99-2136-8F46-97EB-76EFAF67F3B6}"/>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0551" y="780258"/>
            <a:ext cx="495299" cy="495299"/>
          </a:xfrm>
          <a:prstGeom prst="rect">
            <a:avLst/>
          </a:prstGeom>
        </p:spPr>
      </p:pic>
      <p:sp>
        <p:nvSpPr>
          <p:cNvPr id="40" name="Title 1">
            <a:extLst>
              <a:ext uri="{FF2B5EF4-FFF2-40B4-BE49-F238E27FC236}">
                <a16:creationId xmlns:a16="http://schemas.microsoft.com/office/drawing/2014/main" id="{DB63D894-C4B1-C541-87E7-21E448260B77}"/>
              </a:ext>
            </a:extLst>
          </p:cNvPr>
          <p:cNvSpPr txBox="1">
            <a:spLocks/>
          </p:cNvSpPr>
          <p:nvPr/>
        </p:nvSpPr>
        <p:spPr>
          <a:xfrm>
            <a:off x="1041402" y="365127"/>
            <a:ext cx="9735456" cy="1325563"/>
          </a:xfrm>
          <a:prstGeom prst="rect">
            <a:avLst/>
          </a:prstGeom>
        </p:spPr>
        <p:txBody>
          <a:bodyPr vert="horz" lIns="91440" tIns="45720" rIns="91440" bIns="45720" rtlCol="0" anchor="ctr">
            <a:normAutofit/>
          </a:bodyPr>
          <a:lstStyle>
            <a:lvl1pPr algn="l" defTabSz="914423" rtl="0" eaLnBrk="1" latinLnBrk="0" hangingPunct="1">
              <a:lnSpc>
                <a:spcPct val="90000"/>
              </a:lnSpc>
              <a:spcBef>
                <a:spcPct val="0"/>
              </a:spcBef>
              <a:buNone/>
              <a:defRPr sz="3200" kern="1200" baseline="0">
                <a:solidFill>
                  <a:schemeClr val="tx1">
                    <a:lumMod val="50000"/>
                    <a:lumOff val="50000"/>
                  </a:schemeClr>
                </a:solidFill>
                <a:latin typeface="Route 159 Bold" pitchFamily="2" charset="77"/>
                <a:ea typeface="+mj-ea"/>
                <a:cs typeface="+mj-cs"/>
              </a:defRPr>
            </a:lvl1pPr>
          </a:lstStyle>
          <a:p>
            <a:r>
              <a:rPr lang="en-US"/>
              <a:t>Multi-sig, multi-level custody setup</a:t>
            </a:r>
          </a:p>
        </p:txBody>
      </p:sp>
      <p:sp>
        <p:nvSpPr>
          <p:cNvPr id="47" name="Rectangle 46">
            <a:extLst>
              <a:ext uri="{FF2B5EF4-FFF2-40B4-BE49-F238E27FC236}">
                <a16:creationId xmlns:a16="http://schemas.microsoft.com/office/drawing/2014/main" id="{1F198DB0-B188-E14E-9478-642F0E9D1707}"/>
              </a:ext>
            </a:extLst>
          </p:cNvPr>
          <p:cNvSpPr/>
          <p:nvPr/>
        </p:nvSpPr>
        <p:spPr>
          <a:xfrm>
            <a:off x="-152400" y="5976928"/>
            <a:ext cx="2913574" cy="370412"/>
          </a:xfrm>
          <a:prstGeom prst="rect">
            <a:avLst/>
          </a:prstGeom>
          <a:solidFill>
            <a:srgbClr val="FFB60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rtlCol="0" anchor="ctr"/>
          <a:lstStyle/>
          <a:p>
            <a:pPr marL="0" lvl="1" indent="0" algn="r">
              <a:lnSpc>
                <a:spcPct val="70000"/>
              </a:lnSpc>
              <a:buNone/>
            </a:pPr>
            <a:r>
              <a:rPr lang="en-US" sz="1600" dirty="0">
                <a:solidFill>
                  <a:schemeClr val="bg1"/>
                </a:solidFill>
              </a:rPr>
              <a:t>PUBLIC PROTOCOL</a:t>
            </a:r>
          </a:p>
          <a:p>
            <a:pPr marL="0" lvl="1" indent="0" algn="r">
              <a:lnSpc>
                <a:spcPct val="70000"/>
              </a:lnSpc>
              <a:buNone/>
            </a:pPr>
            <a:r>
              <a:rPr lang="en-US" sz="1050" dirty="0">
                <a:solidFill>
                  <a:schemeClr val="bg1"/>
                </a:solidFill>
              </a:rPr>
              <a:t>See checksig.io/custody-protocol</a:t>
            </a:r>
          </a:p>
        </p:txBody>
      </p:sp>
      <p:sp>
        <p:nvSpPr>
          <p:cNvPr id="52" name="Footer Placeholder 3">
            <a:extLst>
              <a:ext uri="{FF2B5EF4-FFF2-40B4-BE49-F238E27FC236}">
                <a16:creationId xmlns:a16="http://schemas.microsoft.com/office/drawing/2014/main" id="{EB140782-2D27-49FC-8578-2C3D022E067D}"/>
              </a:ext>
            </a:extLst>
          </p:cNvPr>
          <p:cNvSpPr>
            <a:spLocks noGrp="1"/>
          </p:cNvSpPr>
          <p:nvPr>
            <p:ph type="ftr" sz="quarter" idx="11"/>
          </p:nvPr>
        </p:nvSpPr>
        <p:spPr>
          <a:xfrm>
            <a:off x="4038601" y="6510952"/>
            <a:ext cx="4114800" cy="365125"/>
          </a:xfrm>
        </p:spPr>
        <p:txBody>
          <a:bodyPr/>
          <a:lstStyle/>
          <a:p>
            <a:r>
              <a:rPr lang="en-US"/>
              <a:t>Confidential</a:t>
            </a:r>
          </a:p>
        </p:txBody>
      </p:sp>
      <p:sp>
        <p:nvSpPr>
          <p:cNvPr id="45" name="Slide Number Placeholder 4">
            <a:extLst>
              <a:ext uri="{FF2B5EF4-FFF2-40B4-BE49-F238E27FC236}">
                <a16:creationId xmlns:a16="http://schemas.microsoft.com/office/drawing/2014/main" id="{DC929221-039C-4787-B3A1-C1A02DC28119}"/>
              </a:ext>
            </a:extLst>
          </p:cNvPr>
          <p:cNvSpPr>
            <a:spLocks noGrp="1"/>
          </p:cNvSpPr>
          <p:nvPr>
            <p:ph type="sldNum" sz="quarter" idx="12"/>
          </p:nvPr>
        </p:nvSpPr>
        <p:spPr>
          <a:xfrm>
            <a:off x="8610601" y="6500067"/>
            <a:ext cx="2743200" cy="365125"/>
          </a:xfrm>
        </p:spPr>
        <p:txBody>
          <a:bodyPr/>
          <a:lstStyle/>
          <a:p>
            <a:fld id="{EBCB7C23-8A6E-0A44-A85D-05033C6D44F7}" type="slidenum">
              <a:rPr lang="en-US" smtClean="0"/>
              <a:pPr/>
              <a:t>7</a:t>
            </a:fld>
            <a:r>
              <a:rPr lang="en-US" dirty="0"/>
              <a:t>/10</a:t>
            </a:r>
          </a:p>
        </p:txBody>
      </p:sp>
    </p:spTree>
    <p:extLst>
      <p:ext uri="{BB962C8B-B14F-4D97-AF65-F5344CB8AC3E}">
        <p14:creationId xmlns:p14="http://schemas.microsoft.com/office/powerpoint/2010/main" val="1255479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16" grpId="0" animBg="1"/>
      <p:bldP spid="21" grpId="0" animBg="1"/>
      <p:bldP spid="27" grpId="0" animBg="1"/>
      <p:bldP spid="3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2C432-F83F-4836-8DAB-7DDF6C34C507}"/>
              </a:ext>
            </a:extLst>
          </p:cNvPr>
          <p:cNvSpPr>
            <a:spLocks noGrp="1"/>
          </p:cNvSpPr>
          <p:nvPr>
            <p:ph type="title"/>
          </p:nvPr>
        </p:nvSpPr>
        <p:spPr/>
        <p:txBody>
          <a:bodyPr/>
          <a:lstStyle/>
          <a:p>
            <a:r>
              <a:rPr lang="en-US" dirty="0"/>
              <a:t>Proof of Reserve</a:t>
            </a:r>
          </a:p>
        </p:txBody>
      </p:sp>
      <p:sp>
        <p:nvSpPr>
          <p:cNvPr id="4" name="Footer Placeholder 3">
            <a:extLst>
              <a:ext uri="{FF2B5EF4-FFF2-40B4-BE49-F238E27FC236}">
                <a16:creationId xmlns:a16="http://schemas.microsoft.com/office/drawing/2014/main" id="{28123E53-A4EB-4FF3-8B25-ADB012BFE274}"/>
              </a:ext>
            </a:extLst>
          </p:cNvPr>
          <p:cNvSpPr>
            <a:spLocks noGrp="1"/>
          </p:cNvSpPr>
          <p:nvPr>
            <p:ph type="ftr" sz="quarter" idx="11"/>
          </p:nvPr>
        </p:nvSpPr>
        <p:spPr/>
        <p:txBody>
          <a:bodyPr/>
          <a:lstStyle/>
          <a:p>
            <a:r>
              <a:rPr lang="en-US"/>
              <a:t>Confidential</a:t>
            </a:r>
          </a:p>
        </p:txBody>
      </p:sp>
      <p:pic>
        <p:nvPicPr>
          <p:cNvPr id="8" name="Picture 7">
            <a:extLst>
              <a:ext uri="{FF2B5EF4-FFF2-40B4-BE49-F238E27FC236}">
                <a16:creationId xmlns:a16="http://schemas.microsoft.com/office/drawing/2014/main" id="{EA69D23A-40C1-4890-B624-B791360D35D8}"/>
              </a:ext>
            </a:extLst>
          </p:cNvPr>
          <p:cNvPicPr>
            <a:picLocks noChangeAspect="1"/>
          </p:cNvPicPr>
          <p:nvPr/>
        </p:nvPicPr>
        <p:blipFill>
          <a:blip r:embed="rId2"/>
          <a:stretch>
            <a:fillRect/>
          </a:stretch>
        </p:blipFill>
        <p:spPr>
          <a:xfrm>
            <a:off x="838199" y="1793846"/>
            <a:ext cx="9086637" cy="4583191"/>
          </a:xfrm>
          <a:prstGeom prst="rect">
            <a:avLst/>
          </a:prstGeom>
        </p:spPr>
      </p:pic>
      <p:sp>
        <p:nvSpPr>
          <p:cNvPr id="6" name="Rectangle 5">
            <a:extLst>
              <a:ext uri="{FF2B5EF4-FFF2-40B4-BE49-F238E27FC236}">
                <a16:creationId xmlns:a16="http://schemas.microsoft.com/office/drawing/2014/main" id="{8162F7DE-7D73-4E9B-BA7E-ABAE73849353}"/>
              </a:ext>
            </a:extLst>
          </p:cNvPr>
          <p:cNvSpPr/>
          <p:nvPr/>
        </p:nvSpPr>
        <p:spPr>
          <a:xfrm>
            <a:off x="7578903" y="5447808"/>
            <a:ext cx="2913574" cy="370412"/>
          </a:xfrm>
          <a:prstGeom prst="rect">
            <a:avLst/>
          </a:prstGeom>
          <a:solidFill>
            <a:srgbClr val="FFB60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36000" rtlCol="0" anchor="ctr"/>
          <a:lstStyle/>
          <a:p>
            <a:pPr marL="0" lvl="1" indent="0" algn="r">
              <a:lnSpc>
                <a:spcPct val="70000"/>
              </a:lnSpc>
              <a:buNone/>
            </a:pPr>
            <a:r>
              <a:rPr lang="en-US" sz="2000" dirty="0">
                <a:solidFill>
                  <a:schemeClr val="bg1"/>
                </a:solidFill>
              </a:rPr>
              <a:t>LIVE at checksig.io/por</a:t>
            </a:r>
          </a:p>
        </p:txBody>
      </p:sp>
      <p:sp>
        <p:nvSpPr>
          <p:cNvPr id="9" name="Slide Number Placeholder 4">
            <a:extLst>
              <a:ext uri="{FF2B5EF4-FFF2-40B4-BE49-F238E27FC236}">
                <a16:creationId xmlns:a16="http://schemas.microsoft.com/office/drawing/2014/main" id="{682BE896-7A9F-4022-A783-957489382DE9}"/>
              </a:ext>
            </a:extLst>
          </p:cNvPr>
          <p:cNvSpPr>
            <a:spLocks noGrp="1"/>
          </p:cNvSpPr>
          <p:nvPr>
            <p:ph type="sldNum" sz="quarter" idx="12"/>
          </p:nvPr>
        </p:nvSpPr>
        <p:spPr>
          <a:xfrm>
            <a:off x="8610601" y="6500067"/>
            <a:ext cx="2743200" cy="365125"/>
          </a:xfrm>
        </p:spPr>
        <p:txBody>
          <a:bodyPr/>
          <a:lstStyle/>
          <a:p>
            <a:fld id="{EBCB7C23-8A6E-0A44-A85D-05033C6D44F7}" type="slidenum">
              <a:rPr lang="en-US" smtClean="0"/>
              <a:pPr/>
              <a:t>8</a:t>
            </a:fld>
            <a:r>
              <a:rPr lang="en-US" dirty="0"/>
              <a:t>/10</a:t>
            </a:r>
          </a:p>
        </p:txBody>
      </p:sp>
    </p:spTree>
    <p:extLst>
      <p:ext uri="{BB962C8B-B14F-4D97-AF65-F5344CB8AC3E}">
        <p14:creationId xmlns:p14="http://schemas.microsoft.com/office/powerpoint/2010/main" val="1568389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27E95-47ED-41F1-A06A-EFF1AEB4EB22}"/>
              </a:ext>
            </a:extLst>
          </p:cNvPr>
          <p:cNvSpPr>
            <a:spLocks noGrp="1"/>
          </p:cNvSpPr>
          <p:nvPr>
            <p:ph type="title"/>
          </p:nvPr>
        </p:nvSpPr>
        <p:spPr/>
        <p:txBody>
          <a:bodyPr/>
          <a:lstStyle/>
          <a:p>
            <a:r>
              <a:rPr lang="en-US" dirty="0"/>
              <a:t>Provably Solvent</a:t>
            </a:r>
          </a:p>
        </p:txBody>
      </p:sp>
      <p:sp>
        <p:nvSpPr>
          <p:cNvPr id="4" name="Footer Placeholder 3">
            <a:extLst>
              <a:ext uri="{FF2B5EF4-FFF2-40B4-BE49-F238E27FC236}">
                <a16:creationId xmlns:a16="http://schemas.microsoft.com/office/drawing/2014/main" id="{FF047C69-FAB8-4E9C-A2A3-28288A1810ED}"/>
              </a:ext>
            </a:extLst>
          </p:cNvPr>
          <p:cNvSpPr>
            <a:spLocks noGrp="1"/>
          </p:cNvSpPr>
          <p:nvPr>
            <p:ph type="ftr" sz="quarter" idx="11"/>
          </p:nvPr>
        </p:nvSpPr>
        <p:spPr/>
        <p:txBody>
          <a:bodyPr/>
          <a:lstStyle/>
          <a:p>
            <a:r>
              <a:rPr lang="en-US"/>
              <a:t>Confidential</a:t>
            </a:r>
          </a:p>
        </p:txBody>
      </p:sp>
      <p:grpSp>
        <p:nvGrpSpPr>
          <p:cNvPr id="17" name="Group 16">
            <a:extLst>
              <a:ext uri="{FF2B5EF4-FFF2-40B4-BE49-F238E27FC236}">
                <a16:creationId xmlns:a16="http://schemas.microsoft.com/office/drawing/2014/main" id="{E9C715B7-D60E-4D69-B5E3-7DE40E1C639D}"/>
              </a:ext>
            </a:extLst>
          </p:cNvPr>
          <p:cNvGrpSpPr/>
          <p:nvPr/>
        </p:nvGrpSpPr>
        <p:grpSpPr>
          <a:xfrm>
            <a:off x="712729" y="2594486"/>
            <a:ext cx="3106107" cy="2502304"/>
            <a:chOff x="712729" y="2594486"/>
            <a:chExt cx="3106107" cy="2502304"/>
          </a:xfrm>
        </p:grpSpPr>
        <p:sp>
          <p:nvSpPr>
            <p:cNvPr id="6" name="TextBox 5">
              <a:extLst>
                <a:ext uri="{FF2B5EF4-FFF2-40B4-BE49-F238E27FC236}">
                  <a16:creationId xmlns:a16="http://schemas.microsoft.com/office/drawing/2014/main" id="{CBB862E1-847C-4B2D-9466-5CAEA3D2053F}"/>
                </a:ext>
              </a:extLst>
            </p:cNvPr>
            <p:cNvSpPr txBox="1"/>
            <p:nvPr/>
          </p:nvSpPr>
          <p:spPr>
            <a:xfrm>
              <a:off x="970906" y="2594486"/>
              <a:ext cx="2589748" cy="1261884"/>
            </a:xfrm>
            <a:prstGeom prst="rect">
              <a:avLst/>
            </a:prstGeom>
            <a:noFill/>
          </p:spPr>
          <p:txBody>
            <a:bodyPr wrap="none" rtlCol="0">
              <a:spAutoFit/>
            </a:bodyPr>
            <a:lstStyle/>
            <a:p>
              <a:pPr algn="ctr"/>
              <a:r>
                <a:rPr lang="en-US" sz="4800" dirty="0" err="1"/>
                <a:t>PoR</a:t>
              </a:r>
              <a:endParaRPr lang="en-US" sz="3200" dirty="0"/>
            </a:p>
            <a:p>
              <a:pPr algn="ctr"/>
              <a:r>
                <a:rPr lang="en-US" sz="2800" dirty="0"/>
                <a:t>Proof of Reserve</a:t>
              </a:r>
            </a:p>
          </p:txBody>
        </p:sp>
        <p:sp>
          <p:nvSpPr>
            <p:cNvPr id="11" name="TextBox 10">
              <a:extLst>
                <a:ext uri="{FF2B5EF4-FFF2-40B4-BE49-F238E27FC236}">
                  <a16:creationId xmlns:a16="http://schemas.microsoft.com/office/drawing/2014/main" id="{D4C456E7-7F19-4C83-897A-9BFC8E2C5C14}"/>
                </a:ext>
              </a:extLst>
            </p:cNvPr>
            <p:cNvSpPr txBox="1"/>
            <p:nvPr/>
          </p:nvSpPr>
          <p:spPr>
            <a:xfrm>
              <a:off x="712729" y="4388904"/>
              <a:ext cx="3106107" cy="707886"/>
            </a:xfrm>
            <a:prstGeom prst="rect">
              <a:avLst/>
            </a:prstGeom>
            <a:noFill/>
          </p:spPr>
          <p:txBody>
            <a:bodyPr wrap="none" rtlCol="0">
              <a:spAutoFit/>
            </a:bodyPr>
            <a:lstStyle/>
            <a:p>
              <a:pPr algn="ctr"/>
              <a:r>
                <a:rPr lang="en-US" sz="4000" dirty="0">
                  <a:solidFill>
                    <a:schemeClr val="tx2"/>
                  </a:solidFill>
                </a:rPr>
                <a:t>Cryptographic</a:t>
              </a:r>
              <a:endParaRPr lang="en-US" sz="2000" dirty="0">
                <a:solidFill>
                  <a:schemeClr val="tx2"/>
                </a:solidFill>
              </a:endParaRPr>
            </a:p>
          </p:txBody>
        </p:sp>
        <p:sp>
          <p:nvSpPr>
            <p:cNvPr id="14" name="Isosceles Triangle 13">
              <a:extLst>
                <a:ext uri="{FF2B5EF4-FFF2-40B4-BE49-F238E27FC236}">
                  <a16:creationId xmlns:a16="http://schemas.microsoft.com/office/drawing/2014/main" id="{7613C353-5C11-4696-8DB8-571E8AE85EF2}"/>
                </a:ext>
              </a:extLst>
            </p:cNvPr>
            <p:cNvSpPr/>
            <p:nvPr/>
          </p:nvSpPr>
          <p:spPr>
            <a:xfrm rot="10800000">
              <a:off x="1735428" y="4053613"/>
              <a:ext cx="1060704" cy="352541"/>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732F8C8E-5B56-4F59-8D83-329BBFAD21A5}"/>
              </a:ext>
            </a:extLst>
          </p:cNvPr>
          <p:cNvGrpSpPr/>
          <p:nvPr/>
        </p:nvGrpSpPr>
        <p:grpSpPr>
          <a:xfrm>
            <a:off x="3536977" y="2594486"/>
            <a:ext cx="3955093" cy="3117857"/>
            <a:chOff x="3536977" y="2594486"/>
            <a:chExt cx="3955093" cy="3117857"/>
          </a:xfrm>
        </p:grpSpPr>
        <p:sp>
          <p:nvSpPr>
            <p:cNvPr id="7" name="TextBox 6">
              <a:extLst>
                <a:ext uri="{FF2B5EF4-FFF2-40B4-BE49-F238E27FC236}">
                  <a16:creationId xmlns:a16="http://schemas.microsoft.com/office/drawing/2014/main" id="{266DCA1A-8B36-4420-857C-8BBA4835B700}"/>
                </a:ext>
              </a:extLst>
            </p:cNvPr>
            <p:cNvSpPr txBox="1"/>
            <p:nvPr/>
          </p:nvSpPr>
          <p:spPr>
            <a:xfrm>
              <a:off x="4427700" y="2594486"/>
              <a:ext cx="2798202" cy="1261884"/>
            </a:xfrm>
            <a:prstGeom prst="rect">
              <a:avLst/>
            </a:prstGeom>
            <a:noFill/>
          </p:spPr>
          <p:txBody>
            <a:bodyPr wrap="none" rtlCol="0">
              <a:spAutoFit/>
            </a:bodyPr>
            <a:lstStyle/>
            <a:p>
              <a:pPr algn="ctr"/>
              <a:r>
                <a:rPr lang="en-US" sz="4800" dirty="0" err="1"/>
                <a:t>PoL</a:t>
              </a:r>
              <a:endParaRPr lang="en-US" sz="4800" dirty="0"/>
            </a:p>
            <a:p>
              <a:pPr algn="ctr"/>
              <a:r>
                <a:rPr lang="en-US" sz="2800" dirty="0"/>
                <a:t>Proof of Liabilities</a:t>
              </a:r>
            </a:p>
          </p:txBody>
        </p:sp>
        <p:sp>
          <p:nvSpPr>
            <p:cNvPr id="9" name="Plus Sign 8">
              <a:extLst>
                <a:ext uri="{FF2B5EF4-FFF2-40B4-BE49-F238E27FC236}">
                  <a16:creationId xmlns:a16="http://schemas.microsoft.com/office/drawing/2014/main" id="{89974219-3E00-4BA4-A3C9-2C7166ECB2B8}"/>
                </a:ext>
              </a:extLst>
            </p:cNvPr>
            <p:cNvSpPr/>
            <p:nvPr/>
          </p:nvSpPr>
          <p:spPr>
            <a:xfrm>
              <a:off x="3536977" y="2675895"/>
              <a:ext cx="914400" cy="9144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5269E0D-993F-42B4-BB45-795C5497F870}"/>
                </a:ext>
              </a:extLst>
            </p:cNvPr>
            <p:cNvSpPr txBox="1"/>
            <p:nvPr/>
          </p:nvSpPr>
          <p:spPr>
            <a:xfrm>
              <a:off x="4161543" y="4388904"/>
              <a:ext cx="3330527" cy="1323439"/>
            </a:xfrm>
            <a:prstGeom prst="rect">
              <a:avLst/>
            </a:prstGeom>
            <a:noFill/>
          </p:spPr>
          <p:txBody>
            <a:bodyPr wrap="none" rtlCol="0">
              <a:spAutoFit/>
            </a:bodyPr>
            <a:lstStyle/>
            <a:p>
              <a:pPr algn="ctr"/>
              <a:r>
                <a:rPr lang="en-US" sz="4000" dirty="0">
                  <a:solidFill>
                    <a:schemeClr val="tx2"/>
                  </a:solidFill>
                </a:rPr>
                <a:t>Through </a:t>
              </a:r>
            </a:p>
            <a:p>
              <a:pPr algn="ctr"/>
              <a:r>
                <a:rPr lang="en-US" sz="4000" dirty="0">
                  <a:solidFill>
                    <a:schemeClr val="tx2"/>
                  </a:solidFill>
                </a:rPr>
                <a:t>External Audits</a:t>
              </a:r>
              <a:endParaRPr lang="en-US" sz="2000" dirty="0">
                <a:solidFill>
                  <a:schemeClr val="tx2"/>
                </a:solidFill>
              </a:endParaRPr>
            </a:p>
          </p:txBody>
        </p:sp>
        <p:sp>
          <p:nvSpPr>
            <p:cNvPr id="15" name="Isosceles Triangle 14">
              <a:extLst>
                <a:ext uri="{FF2B5EF4-FFF2-40B4-BE49-F238E27FC236}">
                  <a16:creationId xmlns:a16="http://schemas.microsoft.com/office/drawing/2014/main" id="{273FEE47-6188-43E4-B367-87B21F0DCBE6}"/>
                </a:ext>
              </a:extLst>
            </p:cNvPr>
            <p:cNvSpPr/>
            <p:nvPr/>
          </p:nvSpPr>
          <p:spPr>
            <a:xfrm rot="10800000">
              <a:off x="5296449" y="4053613"/>
              <a:ext cx="1060704" cy="352541"/>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6A17432-14A7-4D15-8718-E2FE86E9F5EE}"/>
              </a:ext>
            </a:extLst>
          </p:cNvPr>
          <p:cNvGrpSpPr/>
          <p:nvPr/>
        </p:nvGrpSpPr>
        <p:grpSpPr>
          <a:xfrm>
            <a:off x="7202225" y="2594486"/>
            <a:ext cx="3637308" cy="1261884"/>
            <a:chOff x="7202225" y="2594486"/>
            <a:chExt cx="3637308" cy="1261884"/>
          </a:xfrm>
        </p:grpSpPr>
        <p:sp>
          <p:nvSpPr>
            <p:cNvPr id="8" name="TextBox 7">
              <a:extLst>
                <a:ext uri="{FF2B5EF4-FFF2-40B4-BE49-F238E27FC236}">
                  <a16:creationId xmlns:a16="http://schemas.microsoft.com/office/drawing/2014/main" id="{BB54013B-9B04-460A-8D2A-E428DFCF9BD6}"/>
                </a:ext>
              </a:extLst>
            </p:cNvPr>
            <p:cNvSpPr txBox="1"/>
            <p:nvPr/>
          </p:nvSpPr>
          <p:spPr>
            <a:xfrm>
              <a:off x="8060887" y="2594486"/>
              <a:ext cx="2778646" cy="1261884"/>
            </a:xfrm>
            <a:prstGeom prst="rect">
              <a:avLst/>
            </a:prstGeom>
            <a:noFill/>
          </p:spPr>
          <p:txBody>
            <a:bodyPr wrap="none" rtlCol="0">
              <a:spAutoFit/>
            </a:bodyPr>
            <a:lstStyle/>
            <a:p>
              <a:pPr algn="ctr"/>
              <a:r>
                <a:rPr lang="en-US" sz="4800" dirty="0" err="1"/>
                <a:t>PoS</a:t>
              </a:r>
              <a:endParaRPr lang="en-US" sz="4800" dirty="0"/>
            </a:p>
            <a:p>
              <a:pPr algn="ctr"/>
              <a:r>
                <a:rPr lang="en-US" sz="2800" dirty="0"/>
                <a:t>Proof of Solvency</a:t>
              </a:r>
            </a:p>
          </p:txBody>
        </p:sp>
        <p:sp>
          <p:nvSpPr>
            <p:cNvPr id="10" name="Equals 9">
              <a:extLst>
                <a:ext uri="{FF2B5EF4-FFF2-40B4-BE49-F238E27FC236}">
                  <a16:creationId xmlns:a16="http://schemas.microsoft.com/office/drawing/2014/main" id="{26BA24B3-CE17-457E-9611-2313EF83F6A0}"/>
                </a:ext>
              </a:extLst>
            </p:cNvPr>
            <p:cNvSpPr/>
            <p:nvPr/>
          </p:nvSpPr>
          <p:spPr>
            <a:xfrm>
              <a:off x="7202225" y="2675895"/>
              <a:ext cx="914400" cy="91440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Slide Number Placeholder 4">
            <a:extLst>
              <a:ext uri="{FF2B5EF4-FFF2-40B4-BE49-F238E27FC236}">
                <a16:creationId xmlns:a16="http://schemas.microsoft.com/office/drawing/2014/main" id="{70F48C6F-4C82-4FB2-A236-B030629221E1}"/>
              </a:ext>
            </a:extLst>
          </p:cNvPr>
          <p:cNvSpPr>
            <a:spLocks noGrp="1"/>
          </p:cNvSpPr>
          <p:nvPr>
            <p:ph type="sldNum" sz="quarter" idx="12"/>
          </p:nvPr>
        </p:nvSpPr>
        <p:spPr>
          <a:xfrm>
            <a:off x="8610601" y="6500067"/>
            <a:ext cx="2743200" cy="365125"/>
          </a:xfrm>
        </p:spPr>
        <p:txBody>
          <a:bodyPr/>
          <a:lstStyle/>
          <a:p>
            <a:fld id="{EBCB7C23-8A6E-0A44-A85D-05033C6D44F7}" type="slidenum">
              <a:rPr lang="en-US" smtClean="0"/>
              <a:pPr/>
              <a:t>9</a:t>
            </a:fld>
            <a:r>
              <a:rPr lang="en-US" dirty="0"/>
              <a:t>/10</a:t>
            </a:r>
          </a:p>
        </p:txBody>
      </p:sp>
    </p:spTree>
    <p:extLst>
      <p:ext uri="{BB962C8B-B14F-4D97-AF65-F5344CB8AC3E}">
        <p14:creationId xmlns:p14="http://schemas.microsoft.com/office/powerpoint/2010/main" val="1273182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E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gAAAAAAAAAFAAAACQAAAF9pZD0kLl9pZAEDAAAAAAADAAAAAQADAAAAIwAAAENvbWJpSW5kZXg9JC5OYW1lICsgJ18nICsgJC5WZXJzaW9uAQQAAAAAAAQAAAABAAQ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AEBAQEBAQEBAQEBAQEBAQIAAAAAAAAAAwAAAAMAAAAA/////wQAJwwAAAAAAAAAAAAAIAD///////////////8AAAD///////////////8DAAAAAgD///////8DAAAAAgD///////8DAAAAAgD///////8DAAAAAgD///////////////////////////////////////////////////////////////////////////////////////////////////////////////////////////////////////////////////////////////////////////////////////////////////////////////////////////////////////////////////////////////////////////////////////////////////////////////////////////////////////////////////////////////////////////////////////////////////////////////////////////////////////////////////////////////8BACAA////////////////AAAO////////AwAAAAMA////////////////////////////////////////////////////////////////////////////////////////////////////////////////////////////////////////////////////////////////////////////////////////////////////////////////////////////////////////////////////////////////////////////////////////////////////////////////////////////////////////////////////////////////////////////////////////////////////////////////////////////////////////////////////////////////////////////////////////////////////////////////////////AgAEAP///////wQAAAACABAACwWvpQC/SBxJqKnkuyXEwPoFAAAAAAADAAAAAAADAAAAAwADAAAAAAD///////8DAAAAAAD///////8DAAAAAAD///////8DAAEA////////BAAAAAMAEAALanAWCxT9ykq8FT9JYsZSIwUAAAABAAMAAAACAAM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8EACwMAAAAAAAAAAAAACAB////////////////AAAA////////////////BAAAAAMA////////////////////////////////////////////////////////////////////////////////////////////////////////////////////////////////////////////////////////////////////////////////////////////////////////////////////////////////////////////////////////////////////////////////////////////////////////////////////////////////////////////////////////////////////////////////////////////////////////////////////////////////////////////////////////////////////////////////////////////////////////////////AQAgAf///////////////wAADv///////wQAAAACAP///////////////////////////////////////////////////////////////////////////////////////////////////////////////////////////////////////////////////////////////////////////////////////////////////////////////////////////////////////////////////////////////////////////////////////////////////////////////////////////////////////////////////////////////////////////////////////////////////////////////////////////////////////////////////////////////////////////////////////////////////////////////////////wIAAQEDAAAAAgD///////8aAAZMaW5rZWRTaGFwZXNEYXRhUHJvcGVydHlfMAUAAAAAAAQAAAADAAQAAAABAAMAAQEDAAAAAwD///////8lAAZMaW5rZWRTaGFwZVByZXNlbnRhdGlvblNldHRpbmdzRGF0YV8wBQAAAAE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AgC3DgAAAAAAAAAAAAD/////gwCDAAAABV9pZAAQAAAABAWvpQC/SBxJqKnkuyXEwPoDRGF0YQAbAAAABExpbmtlZFNoYXBlRGF0YQAFAAAAAAACTmFtZQAZAAAATGlua2VkU2hhcGVzRGF0YVByb3BlcnR5ABBWZXJzaW9uAAAAAAAJTGFzdFdyaXRlAECENop6AQAAAAEA/////50AnQAAAAVfaWQAEAAAAARqcBYLFP3KSrwVP0lixlIjA0RhdGEAKgAAAAhQcmVzZW50YXRpb25TY2FubmVkRm9yTGlua2VkU2hhcGVzAAEAAk5hbWUAJAAAAExpbmtlZFNoYXBlUHJlc2VudGF0aW9uU2V0dGluZ3NEYXRhABBWZXJzaW9uAAAAAAAJTGFzdFdyaXRlAG2ENop6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B_LENGTH" val="24576"/>
</p:tagLst>
</file>

<file path=ppt/tags/tag10.xml><?xml version="1.0" encoding="utf-8"?>
<p:tagLst xmlns:a="http://schemas.openxmlformats.org/drawingml/2006/main" xmlns:r="http://schemas.openxmlformats.org/officeDocument/2006/relationships" xmlns:p="http://schemas.openxmlformats.org/presentationml/2006/main">
  <p:tag name="MIO_EKGUID" val="00000000-0000-0000-0000-000000000000"/>
  <p:tag name="MIO_GUID" val="78755a8e-d653-40a1-80f5-39a691d5931d"/>
  <p:tag name="MIO_UPDATE" val="True"/>
  <p:tag name="MIO_VERSION" val="01.01.0001 00:00:00"/>
  <p:tag name="MIO_DBID" val="0F45B44C-9BC7-4D85-81C4-7155EE70A7B9"/>
  <p:tag name="MIO_LASTDOWNLOADED" val="16.07.2021 17:33:48.958"/>
  <p:tag name="MIO_OBJECTNAME" val="Add User Group Man Man"/>
</p:tagLst>
</file>

<file path=ppt/tags/tag11.xml><?xml version="1.0" encoding="utf-8"?>
<p:tagLst xmlns:a="http://schemas.openxmlformats.org/drawingml/2006/main" xmlns:r="http://schemas.openxmlformats.org/officeDocument/2006/relationships" xmlns:p="http://schemas.openxmlformats.org/presentationml/2006/main">
  <p:tag name="MIO_EKGUID" val="00000000-0000-0000-0000-000000000000"/>
  <p:tag name="MIO_GUID" val="68fde680-8b89-47ca-8415-f4f130e47fb6"/>
  <p:tag name="MIO_UPDATE" val="True"/>
  <p:tag name="MIO_VERSION" val="01.01.0001 00:00:00"/>
  <p:tag name="MIO_DBID" val="0F45B44C-9BC7-4D85-81C4-7155EE70A7B9"/>
  <p:tag name="MIO_LASTDOWNLOADED" val="07.07.2021 17:28:42.323"/>
  <p:tag name="MIO_OBJECTNAME" val="Globe Earth"/>
  <p:tag name="MIO_LASTEDITORNAME" val=""/>
</p:tagLst>
</file>

<file path=ppt/tags/tag12.xml><?xml version="1.0" encoding="utf-8"?>
<p:tagLst xmlns:a="http://schemas.openxmlformats.org/drawingml/2006/main" xmlns:r="http://schemas.openxmlformats.org/officeDocument/2006/relationships" xmlns:p="http://schemas.openxmlformats.org/presentationml/2006/main">
  <p:tag name="MIO_EKGUID" val="00000000-0000-0000-0000-000000000000"/>
  <p:tag name="MIO_GUID" val="c902396e-0355-4337-8d5d-01b0bfb331d5"/>
  <p:tag name="MIO_UPDATE" val="True"/>
  <p:tag name="MIO_VERSION" val="01.01.0001 00:00:00"/>
  <p:tag name="MIO_DBID" val="0F45B44C-9BC7-4D85-81C4-7155EE70A7B9"/>
  <p:tag name="MIO_LASTDOWNLOADED" val="17.08.2021 18:22:22.414"/>
  <p:tag name="MIO_OBJECTNAME" val="Man On Phone"/>
</p:tagLst>
</file>

<file path=ppt/tags/tag13.xml><?xml version="1.0" encoding="utf-8"?>
<p:tagLst xmlns:a="http://schemas.openxmlformats.org/drawingml/2006/main" xmlns:r="http://schemas.openxmlformats.org/officeDocument/2006/relationships" xmlns:p="http://schemas.openxmlformats.org/presentationml/2006/main">
  <p:tag name="MIO_EKGUID" val="00000000-0000-0000-0000-000000000000"/>
  <p:tag name="MIO_GUID" val="91f5de52-ccb4-4175-bf8a-205ea08b2023"/>
  <p:tag name="MIO_UPDATE" val="True"/>
  <p:tag name="MIO_VERSION" val="01.01.0001 00:00:00"/>
  <p:tag name="MIO_DBID" val="0F45B44C-9BC7-4D85-81C4-7155EE70A7B9"/>
  <p:tag name="MIO_LASTDOWNLOADED" val="23.08.2021 15:37:21.904"/>
  <p:tag name="MIO_OBJECTNAME" val="Cash in Hand"/>
</p:tagLst>
</file>

<file path=ppt/tags/tag14.xml><?xml version="1.0" encoding="utf-8"?>
<p:tagLst xmlns:a="http://schemas.openxmlformats.org/drawingml/2006/main" xmlns:r="http://schemas.openxmlformats.org/officeDocument/2006/relationships" xmlns:p="http://schemas.openxmlformats.org/presentationml/2006/main">
  <p:tag name="MIO_GUID" val="15fad007-a763-43a3-a668-ba00f8d51211"/>
  <p:tag name="MIO_EKGUID" val="ef16e092-04ff-44b1-b583-d1da25fb4c4e"/>
  <p:tag name="MIO_UPDATE" val="True"/>
  <p:tag name="MIO_VERSION" val="28.04.2020 09:51:42"/>
  <p:tag name="MIO_DBID" val="0F45B44C-9BC7-4D85-81C4-7155EE70A7B9"/>
  <p:tag name="MIO_LASTDOWNLOADED" val="13.10.2021 18:25:24.241"/>
  <p:tag name="MIO_OBJECTNAME" val="World 04"/>
  <p:tag name="MIO_LASTEDITORNAME" val="empower Branding"/>
</p:tagLst>
</file>

<file path=ppt/tags/tag15.xml><?xml version="1.0" encoding="utf-8"?>
<p:tagLst xmlns:a="http://schemas.openxmlformats.org/drawingml/2006/main" xmlns:r="http://schemas.openxmlformats.org/officeDocument/2006/relationships" xmlns:p="http://schemas.openxmlformats.org/presentationml/2006/main">
  <p:tag name="MIO_EKGUID" val="00000000-0000-0000-0000-000000000000"/>
  <p:tag name="MIO_GUID" val="7f549621-aeba-4a48-9591-27c8ab63b6c5"/>
  <p:tag name="MIO_UPDATE" val="True"/>
  <p:tag name="MIO_VERSION" val="01.01.0001 00:00:00"/>
  <p:tag name="MIO_DBID" val="0F45B44C-9BC7-4D85-81C4-7155EE70A7B9"/>
  <p:tag name="MIO_LASTDOWNLOADED" val="07.07.2021 17:29:08.354"/>
  <p:tag name="MIO_OBJECTNAME" val="Umbrella"/>
  <p:tag name="MIO_LASTEDITORNAME" val=""/>
</p:tagLst>
</file>

<file path=ppt/tags/tag16.xml><?xml version="1.0" encoding="utf-8"?>
<p:tagLst xmlns:a="http://schemas.openxmlformats.org/drawingml/2006/main" xmlns:r="http://schemas.openxmlformats.org/officeDocument/2006/relationships" xmlns:p="http://schemas.openxmlformats.org/presentationml/2006/main">
  <p:tag name="MIO_EKGUID" val="00000000-0000-0000-0000-000000000000"/>
  <p:tag name="MIO_GUID" val="3f74fe86-488a-4ffb-934e-b968df36848d"/>
  <p:tag name="MIO_UPDATE" val="True"/>
  <p:tag name="MIO_VERSION" val="01.01.0001 00:00:00"/>
  <p:tag name="MIO_DBID" val="0F45B44C-9BC7-4D85-81C4-7155EE70A7B9"/>
  <p:tag name="MIO_LASTDOWNLOADED" val="07.07.2021 18:25:54.188"/>
  <p:tag name="MIO_OBJECTNAME" val="Protect"/>
  <p:tag name="MIO_LASTEDITORNAME" val=""/>
</p:tagLst>
</file>

<file path=ppt/tags/tag17.xml><?xml version="1.0" encoding="utf-8"?>
<p:tagLst xmlns:a="http://schemas.openxmlformats.org/drawingml/2006/main" xmlns:r="http://schemas.openxmlformats.org/officeDocument/2006/relationships" xmlns:p="http://schemas.openxmlformats.org/presentationml/2006/main">
  <p:tag name="MIO_EKGUID" val="795b078c-3751-4454-b0a6-8a0b24b56de3"/>
  <p:tag name="MIO_GUID" val="5f32df6e-d982-4157-acc0-c20b74c3af81"/>
  <p:tag name="MIO_UPDATE" val="True"/>
  <p:tag name="MIO_VERSION" val="22.04.2020 13:36:52"/>
  <p:tag name="MIO_DBID" val="0F45B44C-9BC7-4D85-81C4-7155EE70A7B9"/>
  <p:tag name="MIO_LASTDOWNLOADED" val="13.10.2021 18:23:21.277"/>
  <p:tag name="MIO_OBJECTNAME" val="Italy"/>
  <p:tag name="MIO_LASTEDITORNAME" val="empower Branding"/>
</p:tagLst>
</file>

<file path=ppt/tags/tag18.xml><?xml version="1.0" encoding="utf-8"?>
<p:tagLst xmlns:a="http://schemas.openxmlformats.org/drawingml/2006/main" xmlns:r="http://schemas.openxmlformats.org/officeDocument/2006/relationships" xmlns:p="http://schemas.openxmlformats.org/presentationml/2006/main">
  <p:tag name="MIO_EKGUID" val="795b078c-3751-4454-b0a6-8a0b24b56de3"/>
  <p:tag name="MIO_GUID" val="5f32df6e-d982-4157-acc0-c20b74c3af81"/>
  <p:tag name="MIO_UPDATE" val="True"/>
  <p:tag name="MIO_VERSION" val="22.04.2020 13:36:52"/>
  <p:tag name="MIO_DBID" val="0F45B44C-9BC7-4D85-81C4-7155EE70A7B9"/>
  <p:tag name="MIO_LASTDOWNLOADED" val="13.10.2021 18:23:21.277"/>
  <p:tag name="MIO_OBJECTNAME" val="Italy"/>
  <p:tag name="MIO_LASTEDITORNAME" val="empower Branding"/>
</p:tagLst>
</file>

<file path=ppt/tags/tag19.xml><?xml version="1.0" encoding="utf-8"?>
<p:tagLst xmlns:a="http://schemas.openxmlformats.org/drawingml/2006/main" xmlns:r="http://schemas.openxmlformats.org/officeDocument/2006/relationships" xmlns:p="http://schemas.openxmlformats.org/presentationml/2006/main">
  <p:tag name="MIO_EKGUID" val="795b078c-3751-4454-b0a6-8a0b24b56de3"/>
  <p:tag name="MIO_GUID" val="5f32df6e-d982-4157-acc0-c20b74c3af81"/>
  <p:tag name="MIO_UPDATE" val="True"/>
  <p:tag name="MIO_VERSION" val="22.04.2020 13:36:52"/>
  <p:tag name="MIO_DBID" val="0F45B44C-9BC7-4D85-81C4-7155EE70A7B9"/>
  <p:tag name="MIO_LASTDOWNLOADED" val="13.10.2021 18:23:21.277"/>
  <p:tag name="MIO_OBJECTNAME" val="Italy"/>
  <p:tag name="MIO_LASTEDITORNAME" val="empower Branding"/>
</p:tagLst>
</file>

<file path=ppt/tags/tag2.xml><?xml version="1.0" encoding="utf-8"?>
<p:tagLst xmlns:a="http://schemas.openxmlformats.org/drawingml/2006/main" xmlns:r="http://schemas.openxmlformats.org/officeDocument/2006/relationships" xmlns:p="http://schemas.openxmlformats.org/presentationml/2006/main">
  <p:tag name="MIO_EKGUID" val="00000000-0000-0000-0000-000000000000"/>
  <p:tag name="MIO_GUID" val="8b862067-aff0-400b-b69f-0a910b370aba"/>
  <p:tag name="MIO_UPDATE" val="True"/>
  <p:tag name="MIO_VERSION" val="01.01.0001 00:00:00"/>
  <p:tag name="MIO_DBID" val="0F45B44C-9BC7-4D85-81C4-7155EE70A7B9"/>
  <p:tag name="MIO_LASTDOWNLOADED" val="23.09.2021 13:46:52.578"/>
  <p:tag name="MIO_OBJECTNAME" val="Test Passed"/>
</p:tagLst>
</file>

<file path=ppt/tags/tag20.xml><?xml version="1.0" encoding="utf-8"?>
<p:tagLst xmlns:a="http://schemas.openxmlformats.org/drawingml/2006/main" xmlns:r="http://schemas.openxmlformats.org/officeDocument/2006/relationships" xmlns:p="http://schemas.openxmlformats.org/presentationml/2006/main">
  <p:tag name="MIO_EKGUID" val="795b078c-3751-4454-b0a6-8a0b24b56de3"/>
  <p:tag name="MIO_GUID" val="5f32df6e-d982-4157-acc0-c20b74c3af81"/>
  <p:tag name="MIO_UPDATE" val="True"/>
  <p:tag name="MIO_VERSION" val="22.04.2020 13:36:52"/>
  <p:tag name="MIO_DBID" val="0F45B44C-9BC7-4D85-81C4-7155EE70A7B9"/>
  <p:tag name="MIO_LASTDOWNLOADED" val="13.10.2021 18:23:21.277"/>
  <p:tag name="MIO_OBJECTNAME" val="Italy"/>
  <p:tag name="MIO_LASTEDITORNAME" val="empower Branding"/>
</p:tagLst>
</file>

<file path=ppt/tags/tag21.xml><?xml version="1.0" encoding="utf-8"?>
<p:tagLst xmlns:a="http://schemas.openxmlformats.org/drawingml/2006/main" xmlns:r="http://schemas.openxmlformats.org/officeDocument/2006/relationships" xmlns:p="http://schemas.openxmlformats.org/presentationml/2006/main">
  <p:tag name="MIO_EKGUID" val="795b078c-3751-4454-b0a6-8a0b24b56de3"/>
  <p:tag name="MIO_GUID" val="5f32df6e-d982-4157-acc0-c20b74c3af81"/>
  <p:tag name="MIO_UPDATE" val="True"/>
  <p:tag name="MIO_VERSION" val="22.04.2020 13:36:52"/>
  <p:tag name="MIO_DBID" val="0F45B44C-9BC7-4D85-81C4-7155EE70A7B9"/>
  <p:tag name="MIO_LASTDOWNLOADED" val="13.10.2021 18:23:21.277"/>
  <p:tag name="MIO_OBJECTNAME" val="Italy"/>
  <p:tag name="MIO_LASTEDITORNAME" val="empower Branding"/>
</p:tagLst>
</file>

<file path=ppt/tags/tag22.xml><?xml version="1.0" encoding="utf-8"?>
<p:tagLst xmlns:a="http://schemas.openxmlformats.org/drawingml/2006/main" xmlns:r="http://schemas.openxmlformats.org/officeDocument/2006/relationships" xmlns:p="http://schemas.openxmlformats.org/presentationml/2006/main">
  <p:tag name="MIO_EKGUID" val="795b078c-3751-4454-b0a6-8a0b24b56de3"/>
  <p:tag name="MIO_GUID" val="5f32df6e-d982-4157-acc0-c20b74c3af81"/>
  <p:tag name="MIO_UPDATE" val="True"/>
  <p:tag name="MIO_VERSION" val="22.04.2020 13:36:52"/>
  <p:tag name="MIO_DBID" val="0F45B44C-9BC7-4D85-81C4-7155EE70A7B9"/>
  <p:tag name="MIO_LASTDOWNLOADED" val="13.10.2021 18:23:21.277"/>
  <p:tag name="MIO_OBJECTNAME" val="Italy"/>
  <p:tag name="MIO_LASTEDITORNAME" val="empower Branding"/>
</p:tagLst>
</file>

<file path=ppt/tags/tag23.xml><?xml version="1.0" encoding="utf-8"?>
<p:tagLst xmlns:a="http://schemas.openxmlformats.org/drawingml/2006/main" xmlns:r="http://schemas.openxmlformats.org/officeDocument/2006/relationships" xmlns:p="http://schemas.openxmlformats.org/presentationml/2006/main">
  <p:tag name="MIO_EKGUID" val="00000000-0000-0000-0000-000000000000"/>
  <p:tag name="MIO_GUID" val="2812d405-3f8b-47bd-9f2d-4adb0a2e9949"/>
  <p:tag name="MIO_UPDATE" val="True"/>
  <p:tag name="MIO_VERSION" val="01.01.0001 00:00:00"/>
  <p:tag name="MIO_DBID" val="0F45B44C-9BC7-4D85-81C4-7155EE70A7B9"/>
  <p:tag name="MIO_LASTDOWNLOADED" val="16.07.2021 18:00:11.005"/>
  <p:tag name="MIO_OBJECTNAME" val="Keys Holder"/>
</p:tagLst>
</file>

<file path=ppt/tags/tag24.xml><?xml version="1.0" encoding="utf-8"?>
<p:tagLst xmlns:a="http://schemas.openxmlformats.org/drawingml/2006/main" xmlns:r="http://schemas.openxmlformats.org/officeDocument/2006/relationships" xmlns:p="http://schemas.openxmlformats.org/presentationml/2006/main">
  <p:tag name="MIO_EKGUID" val="00000000-0000-0000-0000-000000000000"/>
  <p:tag name="MIO_GUID" val="521913bf-1bcf-4d1b-ad64-436ec8db4bdf"/>
  <p:tag name="MIO_UPDATE" val="True"/>
  <p:tag name="MIO_VERSION" val="01.01.0001 00:00:00"/>
  <p:tag name="MIO_DBID" val="0F45B44C-9BC7-4D85-81C4-7155EE70A7B9"/>
  <p:tag name="MIO_LASTDOWNLOADED" val="07.07.2021 17:54:11.134"/>
  <p:tag name="MIO_OBJECTNAME" val="Prepositions Through"/>
  <p:tag name="MIO_LASTEDITORNAME" val=""/>
</p:tagLst>
</file>

<file path=ppt/tags/tag25.xml><?xml version="1.0" encoding="utf-8"?>
<p:tagLst xmlns:a="http://schemas.openxmlformats.org/drawingml/2006/main" xmlns:r="http://schemas.openxmlformats.org/officeDocument/2006/relationships" xmlns:p="http://schemas.openxmlformats.org/presentationml/2006/main">
  <p:tag name="MIO_GUID" val="15fad007-a763-43a3-a668-ba00f8d51211"/>
  <p:tag name="MIO_EKGUID" val="ef16e092-04ff-44b1-b583-d1da25fb4c4e"/>
  <p:tag name="MIO_UPDATE" val="True"/>
  <p:tag name="MIO_VERSION" val="28.04.2020 09:51:42"/>
  <p:tag name="MIO_DBID" val="0F45B44C-9BC7-4D85-81C4-7155EE70A7B9"/>
  <p:tag name="MIO_LASTDOWNLOADED" val="13.10.2021 18:25:24.241"/>
  <p:tag name="MIO_OBJECTNAME" val="World 04"/>
  <p:tag name="MIO_LASTEDITORNAME" val="empower Branding"/>
</p:tagLst>
</file>

<file path=ppt/tags/tag26.xml><?xml version="1.0" encoding="utf-8"?>
<p:tagLst xmlns:a="http://schemas.openxmlformats.org/drawingml/2006/main" xmlns:r="http://schemas.openxmlformats.org/officeDocument/2006/relationships" xmlns:p="http://schemas.openxmlformats.org/presentationml/2006/main">
  <p:tag name="MIO_GUID" val="15fad007-a763-43a3-a668-ba00f8d51211"/>
  <p:tag name="MIO_EKGUID" val="ef16e092-04ff-44b1-b583-d1da25fb4c4e"/>
  <p:tag name="MIO_UPDATE" val="True"/>
  <p:tag name="MIO_VERSION" val="28.04.2020 09:51:42"/>
  <p:tag name="MIO_DBID" val="0F45B44C-9BC7-4D85-81C4-7155EE70A7B9"/>
  <p:tag name="MIO_LASTDOWNLOADED" val="13.10.2021 18:25:24.241"/>
  <p:tag name="MIO_OBJECTNAME" val="World 04"/>
  <p:tag name="MIO_LASTEDITORNAME" val="empower Branding"/>
</p:tagLst>
</file>

<file path=ppt/tags/tag27.xml><?xml version="1.0" encoding="utf-8"?>
<p:tagLst xmlns:a="http://schemas.openxmlformats.org/drawingml/2006/main" xmlns:r="http://schemas.openxmlformats.org/officeDocument/2006/relationships" xmlns:p="http://schemas.openxmlformats.org/presentationml/2006/main">
  <p:tag name="MIO_GUID" val="21febaa5-3656-4483-907a-33697f119bc1"/>
</p:tagLst>
</file>

<file path=ppt/tags/tag28.xml><?xml version="1.0" encoding="utf-8"?>
<p:tagLst xmlns:a="http://schemas.openxmlformats.org/drawingml/2006/main" xmlns:r="http://schemas.openxmlformats.org/officeDocument/2006/relationships" xmlns:p="http://schemas.openxmlformats.org/presentationml/2006/main">
  <p:tag name="MIO_GUID" val="9b6ba601-4fd4-4174-919f-12197a0bac29"/>
</p:tagLst>
</file>

<file path=ppt/tags/tag29.xml><?xml version="1.0" encoding="utf-8"?>
<p:tagLst xmlns:a="http://schemas.openxmlformats.org/drawingml/2006/main" xmlns:r="http://schemas.openxmlformats.org/officeDocument/2006/relationships" xmlns:p="http://schemas.openxmlformats.org/presentationml/2006/main">
  <p:tag name="MIO_GUID" val="21febaa5-3656-4483-907a-33697f119bc1"/>
</p:tagLst>
</file>

<file path=ppt/tags/tag3.xml><?xml version="1.0" encoding="utf-8"?>
<p:tagLst xmlns:a="http://schemas.openxmlformats.org/drawingml/2006/main" xmlns:r="http://schemas.openxmlformats.org/officeDocument/2006/relationships" xmlns:p="http://schemas.openxmlformats.org/presentationml/2006/main">
  <p:tag name="MIO_EKGUID" val="00000000-0000-0000-0000-000000000000"/>
  <p:tag name="MIO_GUID" val="f7140977-e761-4e8a-9ff6-318ba37106bf"/>
  <p:tag name="MIO_UPDATE" val="True"/>
  <p:tag name="MIO_VERSION" val="01.01.0001 00:00:00"/>
  <p:tag name="MIO_DBID" val="0F45B44C-9BC7-4D85-81C4-7155EE70A7B9"/>
  <p:tag name="MIO_LASTDOWNLOADED" val="23.09.2021 13:46:25.152"/>
  <p:tag name="MIO_OBJECTNAME" val="Secure"/>
</p:tagLst>
</file>

<file path=ppt/tags/tag30.xml><?xml version="1.0" encoding="utf-8"?>
<p:tagLst xmlns:a="http://schemas.openxmlformats.org/drawingml/2006/main" xmlns:r="http://schemas.openxmlformats.org/officeDocument/2006/relationships" xmlns:p="http://schemas.openxmlformats.org/presentationml/2006/main">
  <p:tag name="MIO_GUID" val="9b6ba601-4fd4-4174-919f-12197a0bac29"/>
</p:tagLst>
</file>

<file path=ppt/tags/tag31.xml><?xml version="1.0" encoding="utf-8"?>
<p:tagLst xmlns:a="http://schemas.openxmlformats.org/drawingml/2006/main" xmlns:r="http://schemas.openxmlformats.org/officeDocument/2006/relationships" xmlns:p="http://schemas.openxmlformats.org/presentationml/2006/main">
  <p:tag name="MIO_GUID" val="21febaa5-3656-4483-907a-33697f119bc1"/>
</p:tagLst>
</file>

<file path=ppt/tags/tag32.xml><?xml version="1.0" encoding="utf-8"?>
<p:tagLst xmlns:a="http://schemas.openxmlformats.org/drawingml/2006/main" xmlns:r="http://schemas.openxmlformats.org/officeDocument/2006/relationships" xmlns:p="http://schemas.openxmlformats.org/presentationml/2006/main">
  <p:tag name="MIO_GUID" val="9b6ba601-4fd4-4174-919f-12197a0bac29"/>
</p:tagLst>
</file>

<file path=ppt/tags/tag33.xml><?xml version="1.0" encoding="utf-8"?>
<p:tagLst xmlns:a="http://schemas.openxmlformats.org/drawingml/2006/main" xmlns:r="http://schemas.openxmlformats.org/officeDocument/2006/relationships" xmlns:p="http://schemas.openxmlformats.org/presentationml/2006/main">
  <p:tag name="MIO_EKGUID" val="00000000-0000-0000-0000-000000000000"/>
  <p:tag name="MIO_GUID" val="2812d405-3f8b-47bd-9f2d-4adb0a2e9949"/>
  <p:tag name="MIO_UPDATE" val="True"/>
  <p:tag name="MIO_VERSION" val="01.01.0001 00:00:00"/>
  <p:tag name="MIO_DBID" val="0F45B44C-9BC7-4D85-81C4-7155EE70A7B9"/>
  <p:tag name="MIO_LASTDOWNLOADED" val="16.07.2021 18:00:11.005"/>
  <p:tag name="MIO_OBJECTNAME" val="Keys Holder"/>
</p:tagLst>
</file>

<file path=ppt/tags/tag34.xml><?xml version="1.0" encoding="utf-8"?>
<p:tagLst xmlns:a="http://schemas.openxmlformats.org/drawingml/2006/main" xmlns:r="http://schemas.openxmlformats.org/officeDocument/2006/relationships" xmlns:p="http://schemas.openxmlformats.org/presentationml/2006/main">
  <p:tag name="MIO_EKGUID" val="00000000-0000-0000-0000-000000000000"/>
  <p:tag name="MIO_GUID" val="0f3701bc-8e8a-43ab-8281-f7f6fbbbcb7a"/>
  <p:tag name="MIO_UPDATE" val="True"/>
  <p:tag name="MIO_VERSION" val="01.01.0001 00:00:00"/>
  <p:tag name="MIO_DBID" val="0F45B44C-9BC7-4D85-81C4-7155EE70A7B9"/>
  <p:tag name="MIO_LASTDOWNLOADED" val="13.10.2021 18:41:40.680"/>
  <p:tag name="MIO_OBJECTNAME" val="black and silver door knob"/>
</p:tagLst>
</file>

<file path=ppt/tags/tag35.xml><?xml version="1.0" encoding="utf-8"?>
<p:tagLst xmlns:a="http://schemas.openxmlformats.org/drawingml/2006/main" xmlns:r="http://schemas.openxmlformats.org/officeDocument/2006/relationships" xmlns:p="http://schemas.openxmlformats.org/presentationml/2006/main">
  <p:tag name="MIO_SHAPETYPES_AGENDA" val="MIO_AGENDA_SLIDEDECORATION"/>
</p:tagLst>
</file>

<file path=ppt/tags/tag36.xml><?xml version="1.0" encoding="utf-8"?>
<p:tagLst xmlns:a="http://schemas.openxmlformats.org/drawingml/2006/main" xmlns:r="http://schemas.openxmlformats.org/officeDocument/2006/relationships" xmlns:p="http://schemas.openxmlformats.org/presentationml/2006/main">
  <p:tag name="MIO_SHAPETYPES_AGENDA" val="MIO_AGENDA_HIGHLIGHT"/>
</p:tagLst>
</file>

<file path=ppt/tags/tag4.xml><?xml version="1.0" encoding="utf-8"?>
<p:tagLst xmlns:a="http://schemas.openxmlformats.org/drawingml/2006/main" xmlns:r="http://schemas.openxmlformats.org/officeDocument/2006/relationships" xmlns:p="http://schemas.openxmlformats.org/presentationml/2006/main">
  <p:tag name="MIO_EKGUID" val="00000000-0000-0000-0000-000000000000"/>
  <p:tag name="MIO_GUID" val="b2fdb8c5-a7aa-4e35-9d2b-27158fd4f2ad"/>
  <p:tag name="MIO_UPDATE" val="True"/>
  <p:tag name="MIO_VERSION" val="01.01.0001 00:00:00"/>
  <p:tag name="MIO_DBID" val="0F45B44C-9BC7-4D85-81C4-7155EE70A7B9"/>
  <p:tag name="MIO_LASTDOWNLOADED" val="23.09.2021 13:49:26.704"/>
  <p:tag name="MIO_OBJECTNAME" val="Easy"/>
</p:tagLst>
</file>

<file path=ppt/tags/tag5.xml><?xml version="1.0" encoding="utf-8"?>
<p:tagLst xmlns:a="http://schemas.openxmlformats.org/drawingml/2006/main" xmlns:r="http://schemas.openxmlformats.org/officeDocument/2006/relationships" xmlns:p="http://schemas.openxmlformats.org/presentationml/2006/main">
  <p:tag name="MIO_EKGUID" val="00000000-0000-0000-0000-000000000000"/>
  <p:tag name="MIO_GUID" val="cf47ea54-2448-48b5-9ab9-c5b8393a9b93"/>
  <p:tag name="MIO_UPDATE" val="True"/>
  <p:tag name="MIO_VERSION" val="01.01.0001 00:00:00"/>
  <p:tag name="MIO_DBID" val="0F45B44C-9BC7-4D85-81C4-7155EE70A7B9"/>
  <p:tag name="MIO_LASTDOWNLOADED" val="24.08.2021 11:14:24.719"/>
  <p:tag name="MIO_OBJECTNAME" val="Safe"/>
</p:tagLst>
</file>

<file path=ppt/tags/tag6.xml><?xml version="1.0" encoding="utf-8"?>
<p:tagLst xmlns:a="http://schemas.openxmlformats.org/drawingml/2006/main" xmlns:r="http://schemas.openxmlformats.org/officeDocument/2006/relationships" xmlns:p="http://schemas.openxmlformats.org/presentationml/2006/main">
  <p:tag name="MIO_EKGUID" val="00000000-0000-0000-0000-000000000000"/>
  <p:tag name="MIO_GUID" val="a89736c8-e25d-4412-936c-3b41ac9686fd"/>
  <p:tag name="MIO_UPDATE" val="True"/>
  <p:tag name="MIO_VERSION" val="01.01.0001 00:00:00"/>
  <p:tag name="MIO_DBID" val="0F45B44C-9BC7-4D85-81C4-7155EE70A7B9"/>
  <p:tag name="MIO_LASTDOWNLOADED" val="23.08.2021 15:36:07.349"/>
  <p:tag name="MIO_OBJECTNAME" val="YouTube Play Button"/>
</p:tagLst>
</file>

<file path=ppt/tags/tag7.xml><?xml version="1.0" encoding="utf-8"?>
<p:tagLst xmlns:a="http://schemas.openxmlformats.org/drawingml/2006/main" xmlns:r="http://schemas.openxmlformats.org/officeDocument/2006/relationships" xmlns:p="http://schemas.openxmlformats.org/presentationml/2006/main">
  <p:tag name="MIO_EKGUID" val="00000000-0000-0000-0000-000000000000"/>
  <p:tag name="MIO_GUID" val="a8f535fb-0e31-4c2a-a0a5-14ee1571000a"/>
  <p:tag name="MIO_UPDATE" val="True"/>
  <p:tag name="MIO_VERSION" val="01.01.0001 00:00:00"/>
  <p:tag name="MIO_DBID" val="0F45B44C-9BC7-4D85-81C4-7155EE70A7B9"/>
  <p:tag name="MIO_LASTDOWNLOADED" val="07.07.2021 17:55:44.646"/>
  <p:tag name="MIO_OBJECTNAME" val="Buy For Cash"/>
  <p:tag name="MIO_LASTEDITORNAME" val=""/>
</p:tagLst>
</file>

<file path=ppt/tags/tag8.xml><?xml version="1.0" encoding="utf-8"?>
<p:tagLst xmlns:a="http://schemas.openxmlformats.org/drawingml/2006/main" xmlns:r="http://schemas.openxmlformats.org/officeDocument/2006/relationships" xmlns:p="http://schemas.openxmlformats.org/presentationml/2006/main">
  <p:tag name="MIO_EKGUID" val="00000000-0000-0000-0000-000000000000"/>
  <p:tag name="MIO_GUID" val="2e040a5c-aa25-47df-b700-a24e310a62d2"/>
  <p:tag name="MIO_UPDATE" val="True"/>
  <p:tag name="MIO_VERSION" val="01.01.0001 00:00:00"/>
  <p:tag name="MIO_DBID" val="0F45B44C-9BC7-4D85-81C4-7155EE70A7B9"/>
  <p:tag name="MIO_LASTDOWNLOADED" val="23.08.2021 15:38:46.930"/>
  <p:tag name="MIO_OBJECTNAME" val="Folder"/>
</p:tagLst>
</file>

<file path=ppt/tags/tag9.xml><?xml version="1.0" encoding="utf-8"?>
<p:tagLst xmlns:a="http://schemas.openxmlformats.org/drawingml/2006/main" xmlns:r="http://schemas.openxmlformats.org/officeDocument/2006/relationships" xmlns:p="http://schemas.openxmlformats.org/presentationml/2006/main">
  <p:tag name="MIO_EKGUID" val="00000000-0000-0000-0000-000000000000"/>
  <p:tag name="MIO_GUID" val="47d80d48-b64a-4f91-806d-15fb7844e3d1"/>
  <p:tag name="MIO_UPDATE" val="True"/>
  <p:tag name="MIO_VERSION" val="01.01.0001 00:00:00"/>
  <p:tag name="MIO_DBID" val="0F45B44C-9BC7-4D85-81C4-7155EE70A7B9"/>
  <p:tag name="MIO_LASTDOWNLOADED" val="23.08.2021 15:40:05.803"/>
  <p:tag name="MIO_OBJECTNAME" val="Oak Tree"/>
</p:tagLst>
</file>

<file path=ppt/theme/theme1.xml><?xml version="1.0" encoding="utf-8"?>
<a:theme xmlns:a="http://schemas.openxmlformats.org/drawingml/2006/main" name="Office Theme">
  <a:themeElements>
    <a:clrScheme name="CheckSig">
      <a:dk1>
        <a:srgbClr val="000000"/>
      </a:dk1>
      <a:lt1>
        <a:srgbClr val="FFFFFF"/>
      </a:lt1>
      <a:dk2>
        <a:srgbClr val="44546A"/>
      </a:dk2>
      <a:lt2>
        <a:srgbClr val="E7E6E6"/>
      </a:lt2>
      <a:accent1>
        <a:srgbClr val="6399AE"/>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TotalTime>
  <Words>1213</Words>
  <Application>Microsoft Macintosh PowerPoint</Application>
  <PresentationFormat>Widescreen</PresentationFormat>
  <Paragraphs>173</Paragraphs>
  <Slides>11</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Helvetica</vt:lpstr>
      <vt:lpstr>Route 159</vt:lpstr>
      <vt:lpstr>Route 159 Bold</vt:lpstr>
      <vt:lpstr>Segoe UI Light</vt:lpstr>
      <vt:lpstr>Office Theme</vt:lpstr>
      <vt:lpstr>Your Bitcoins, Safe and Easy</vt:lpstr>
      <vt:lpstr>How it started…</vt:lpstr>
      <vt:lpstr>…how it’s going</vt:lpstr>
      <vt:lpstr>Bitcoin is now sought after by the most sophisticated investors</vt:lpstr>
      <vt:lpstr>Challenges for Bitcoin investors</vt:lpstr>
      <vt:lpstr>A “bank-like” bitcoin solution for Affluent Individuals and Institutions</vt:lpstr>
      <vt:lpstr>PowerPoint Presentation</vt:lpstr>
      <vt:lpstr>Proof of Reserve</vt:lpstr>
      <vt:lpstr>Provably Solvent</vt:lpstr>
      <vt:lpstr>CheckSig a new standard for transparent bitcoin custody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CheckSig The Safest Bitcoin Custody</dc:title>
  <dc:creator>Mario Bortoli</dc:creator>
  <cp:lastModifiedBy>Ferdinando Ametrano</cp:lastModifiedBy>
  <cp:revision>6</cp:revision>
  <cp:lastPrinted>2021-02-16T16:11:19Z</cp:lastPrinted>
  <dcterms:created xsi:type="dcterms:W3CDTF">2021-02-02T15:00:03Z</dcterms:created>
  <dcterms:modified xsi:type="dcterms:W3CDTF">2021-11-04T15:13:40Z</dcterms:modified>
</cp:coreProperties>
</file>